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56" r:id="rId3"/>
    <p:sldId id="268" r:id="rId4"/>
    <p:sldId id="258" r:id="rId5"/>
    <p:sldId id="259" r:id="rId6"/>
    <p:sldId id="261" r:id="rId7"/>
    <p:sldId id="262" r:id="rId8"/>
    <p:sldId id="264" r:id="rId9"/>
    <p:sldId id="288" r:id="rId10"/>
    <p:sldId id="270" r:id="rId11"/>
    <p:sldId id="272" r:id="rId12"/>
    <p:sldId id="275" r:id="rId13"/>
    <p:sldId id="265" r:id="rId14"/>
    <p:sldId id="273" r:id="rId15"/>
    <p:sldId id="274" r:id="rId16"/>
    <p:sldId id="286" r:id="rId17"/>
    <p:sldId id="276" r:id="rId18"/>
    <p:sldId id="279" r:id="rId19"/>
    <p:sldId id="277" r:id="rId20"/>
    <p:sldId id="280" r:id="rId21"/>
    <p:sldId id="281" r:id="rId22"/>
    <p:sldId id="285" r:id="rId23"/>
    <p:sldId id="289" r:id="rId24"/>
    <p:sldId id="291" r:id="rId25"/>
    <p:sldId id="283" r:id="rId26"/>
    <p:sldId id="292" r:id="rId27"/>
    <p:sldId id="293" r:id="rId28"/>
    <p:sldId id="294" r:id="rId29"/>
    <p:sldId id="295" r:id="rId30"/>
    <p:sldId id="296" r:id="rId31"/>
    <p:sldId id="297" r:id="rId32"/>
    <p:sldId id="299" r:id="rId33"/>
    <p:sldId id="282" r:id="rId34"/>
    <p:sldId id="290" r:id="rId35"/>
    <p:sldId id="271" r:id="rId36"/>
    <p:sldId id="266" r:id="rId37"/>
    <p:sldId id="267"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99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78839" autoAdjust="0"/>
  </p:normalViewPr>
  <p:slideViewPr>
    <p:cSldViewPr>
      <p:cViewPr>
        <p:scale>
          <a:sx n="70" d="100"/>
          <a:sy n="70" d="100"/>
        </p:scale>
        <p:origin x="-1733"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1EFCBA-1D3C-42D9-8D27-67B6B8BF4322}" type="datetimeFigureOut">
              <a:rPr lang="en-GB" smtClean="0"/>
              <a:t>16/06/2019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46354A-16C0-4B54-9B60-3618C87962D9}" type="slidenum">
              <a:rPr lang="en-GB" smtClean="0"/>
              <a:t>‹#›</a:t>
            </a:fld>
            <a:endParaRPr lang="en-GB"/>
          </a:p>
        </p:txBody>
      </p:sp>
    </p:spTree>
    <p:extLst>
      <p:ext uri="{BB962C8B-B14F-4D97-AF65-F5344CB8AC3E}">
        <p14:creationId xmlns:p14="http://schemas.microsoft.com/office/powerpoint/2010/main" val="3575294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 a PhD</a:t>
            </a:r>
            <a:r>
              <a:rPr lang="en-GB" baseline="0" dirty="0" smtClean="0"/>
              <a:t> student using both lab and bioinformatics for my research. I look at how phosphorylation dynamics in cell signalling networks can act as molecular signatures for cellular behaviours, or are unique depending on the stimulant.</a:t>
            </a:r>
          </a:p>
          <a:p>
            <a:r>
              <a:rPr lang="en-GB" baseline="0" dirty="0" smtClean="0"/>
              <a:t>Because cellular signalling is basically one giant network, I use these kind of analyses a lot!</a:t>
            </a:r>
          </a:p>
        </p:txBody>
      </p:sp>
      <p:sp>
        <p:nvSpPr>
          <p:cNvPr id="4" name="Slide Number Placeholder 3"/>
          <p:cNvSpPr>
            <a:spLocks noGrp="1"/>
          </p:cNvSpPr>
          <p:nvPr>
            <p:ph type="sldNum" sz="quarter" idx="10"/>
          </p:nvPr>
        </p:nvSpPr>
        <p:spPr/>
        <p:txBody>
          <a:bodyPr/>
          <a:lstStyle/>
          <a:p>
            <a:fld id="{9C46354A-16C0-4B54-9B60-3618C87962D9}" type="slidenum">
              <a:rPr lang="en-GB" smtClean="0"/>
              <a:t>2</a:t>
            </a:fld>
            <a:endParaRPr lang="en-GB"/>
          </a:p>
        </p:txBody>
      </p:sp>
    </p:spTree>
    <p:extLst>
      <p:ext uri="{BB962C8B-B14F-4D97-AF65-F5344CB8AC3E}">
        <p14:creationId xmlns:p14="http://schemas.microsoft.com/office/powerpoint/2010/main" val="951458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Each</a:t>
            </a:r>
            <a:r>
              <a:rPr lang="en-GB" baseline="0" dirty="0" smtClean="0"/>
              <a:t> node will have a different degree (i.e. a different number of edges. We call this range the degree distribution </a:t>
            </a:r>
            <a:r>
              <a:rPr lang="en-GB" i="1" baseline="0" dirty="0" smtClean="0"/>
              <a:t>p(k) </a:t>
            </a:r>
            <a:r>
              <a:rPr lang="en-GB" i="0" baseline="0" dirty="0" smtClean="0"/>
              <a:t>and it tells us how the graph is arranged – it’s topology. So, for example, only one node has a degree of 4, but four nodes have a degree of 2, and 2 nodes have a degree of 3. This tells us that 1) node E is the most connected, and 2) the network is scale-free… few nodes will have lots of edges. This is true for all known graphs/networks in the real-world.</a:t>
            </a:r>
            <a:endParaRPr lang="en-GB" i="1" dirty="0"/>
          </a:p>
        </p:txBody>
      </p:sp>
      <p:sp>
        <p:nvSpPr>
          <p:cNvPr id="4" name="Slide Number Placeholder 3"/>
          <p:cNvSpPr>
            <a:spLocks noGrp="1"/>
          </p:cNvSpPr>
          <p:nvPr>
            <p:ph type="sldNum" sz="quarter" idx="10"/>
          </p:nvPr>
        </p:nvSpPr>
        <p:spPr/>
        <p:txBody>
          <a:bodyPr/>
          <a:lstStyle/>
          <a:p>
            <a:fld id="{9C46354A-16C0-4B54-9B60-3618C87962D9}" type="slidenum">
              <a:rPr lang="en-GB" smtClean="0"/>
              <a:t>12</a:t>
            </a:fld>
            <a:endParaRPr lang="en-GB"/>
          </a:p>
        </p:txBody>
      </p:sp>
    </p:spTree>
    <p:extLst>
      <p:ext uri="{BB962C8B-B14F-4D97-AF65-F5344CB8AC3E}">
        <p14:creationId xmlns:p14="http://schemas.microsoft.com/office/powerpoint/2010/main" val="1938085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Edges</a:t>
            </a:r>
            <a:r>
              <a:rPr lang="en-GB" baseline="0" dirty="0" smtClean="0"/>
              <a:t> can have specific properties that influence the graph. For example, they can be directed or </a:t>
            </a:r>
            <a:r>
              <a:rPr lang="en-GB" baseline="0" dirty="0" err="1" smtClean="0"/>
              <a:t>unidirected</a:t>
            </a:r>
            <a:r>
              <a:rPr lang="en-GB" baseline="0" dirty="0" smtClean="0"/>
              <a:t> (describing unidirectional, bidirectional or unknown direction of links)</a:t>
            </a:r>
            <a:endParaRPr lang="en-GB" dirty="0" smtClean="0"/>
          </a:p>
          <a:p>
            <a:endParaRPr lang="en-GB" dirty="0" smtClean="0"/>
          </a:p>
          <a:p>
            <a:r>
              <a:rPr lang="en-GB" dirty="0" smtClean="0"/>
              <a:t>Undirected : molecular interactions, such as protein</a:t>
            </a:r>
            <a:r>
              <a:rPr lang="en-GB" baseline="0" dirty="0" smtClean="0"/>
              <a:t> complex formation</a:t>
            </a:r>
            <a:endParaRPr lang="en-GB" dirty="0" smtClean="0"/>
          </a:p>
          <a:p>
            <a:r>
              <a:rPr lang="en-GB" dirty="0" smtClean="0"/>
              <a:t>Directed</a:t>
            </a:r>
            <a:r>
              <a:rPr lang="en-GB" baseline="0" dirty="0" smtClean="0"/>
              <a:t> : anything that represents time-dependent relationships – cellular signalling, regulation of processes, evolution, food webs….</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13</a:t>
            </a:fld>
            <a:endParaRPr lang="en-GB"/>
          </a:p>
        </p:txBody>
      </p:sp>
    </p:spTree>
    <p:extLst>
      <p:ext uri="{BB962C8B-B14F-4D97-AF65-F5344CB8AC3E}">
        <p14:creationId xmlns:p14="http://schemas.microsoft.com/office/powerpoint/2010/main" val="2307021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14</a:t>
            </a:fld>
            <a:endParaRPr lang="en-GB"/>
          </a:p>
        </p:txBody>
      </p:sp>
    </p:spTree>
    <p:extLst>
      <p:ext uri="{BB962C8B-B14F-4D97-AF65-F5344CB8AC3E}">
        <p14:creationId xmlns:p14="http://schemas.microsoft.com/office/powerpoint/2010/main" val="2919959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Aesthetics that are more often used for visualisation and than </a:t>
            </a:r>
            <a:r>
              <a:rPr lang="en-GB" baseline="0" dirty="0" smtClean="0"/>
              <a:t>analysis</a:t>
            </a:r>
          </a:p>
          <a:p>
            <a:r>
              <a:rPr lang="en-GB" baseline="0" dirty="0" smtClean="0"/>
              <a:t>But they are useful – to describe effected tissues in a disease network, molecular subtype, different types of interaction…</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15</a:t>
            </a:fld>
            <a:endParaRPr lang="en-GB"/>
          </a:p>
        </p:txBody>
      </p:sp>
    </p:spTree>
    <p:extLst>
      <p:ext uri="{BB962C8B-B14F-4D97-AF65-F5344CB8AC3E}">
        <p14:creationId xmlns:p14="http://schemas.microsoft.com/office/powerpoint/2010/main" val="4074303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main reasons we do analysis</a:t>
            </a:r>
            <a:r>
              <a:rPr lang="en-GB" baseline="0" dirty="0" smtClean="0"/>
              <a:t> on networks…</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16</a:t>
            </a:fld>
            <a:endParaRPr lang="en-GB"/>
          </a:p>
        </p:txBody>
      </p:sp>
    </p:spTree>
    <p:extLst>
      <p:ext uri="{BB962C8B-B14F-4D97-AF65-F5344CB8AC3E}">
        <p14:creationId xmlns:p14="http://schemas.microsoft.com/office/powerpoint/2010/main" val="165823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want to know</a:t>
            </a:r>
            <a:r>
              <a:rPr lang="en-GB" baseline="0" dirty="0" smtClean="0"/>
              <a:t> how distant a particular node is from another, or how well connected one group in the graph is, we can use a measure called shortest path.</a:t>
            </a:r>
          </a:p>
          <a:p>
            <a:r>
              <a:rPr lang="en-GB" baseline="0" dirty="0" smtClean="0"/>
              <a:t>This is all about working out how close or how related objects within the network are.</a:t>
            </a:r>
          </a:p>
          <a:p>
            <a:r>
              <a:rPr lang="en-GB" baseline="0" dirty="0" smtClean="0"/>
              <a:t>So for example, node C and node F have a shortest path of 3, whereas C and H have a shortest path of 4. So we can conclude that C / H are more distant. The meaning of this depends on the nature of your graph…</a:t>
            </a:r>
          </a:p>
          <a:p>
            <a:r>
              <a:rPr lang="en-GB" baseline="0" dirty="0" smtClean="0"/>
              <a:t>In directed networks, the shortest path has a slightly different meaning. As information flows only one way, the shortest path will be different depending on the direction.</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17</a:t>
            </a:fld>
            <a:endParaRPr lang="en-GB"/>
          </a:p>
        </p:txBody>
      </p:sp>
    </p:spTree>
    <p:extLst>
      <p:ext uri="{BB962C8B-B14F-4D97-AF65-F5344CB8AC3E}">
        <p14:creationId xmlns:p14="http://schemas.microsoft.com/office/powerpoint/2010/main" val="400152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Kind of like the ‘six degrees of separation’</a:t>
            </a:r>
            <a:r>
              <a:rPr lang="en-GB" baseline="0" dirty="0" smtClean="0"/>
              <a:t> idea, big networks often have an average shortest path that is quite small.</a:t>
            </a:r>
          </a:p>
          <a:p>
            <a:r>
              <a:rPr lang="en-GB" baseline="0" dirty="0" smtClean="0"/>
              <a:t>In this study of the human </a:t>
            </a:r>
            <a:r>
              <a:rPr lang="en-GB" baseline="0" dirty="0" err="1" smtClean="0"/>
              <a:t>proteein</a:t>
            </a:r>
            <a:r>
              <a:rPr lang="en-GB" baseline="0" dirty="0" smtClean="0"/>
              <a:t> </a:t>
            </a:r>
            <a:r>
              <a:rPr lang="en-GB" baseline="0" dirty="0" err="1" smtClean="0"/>
              <a:t>interactome</a:t>
            </a:r>
            <a:r>
              <a:rPr lang="en-GB" baseline="0" dirty="0" smtClean="0"/>
              <a:t>, the authors constructed a big hairball network with &gt;13,000 nodes and 140,000 edges. The mean distance was 3.6, and the longest ‘shortest path’ between any two nodes was 13.</a:t>
            </a:r>
          </a:p>
          <a:p>
            <a:endParaRPr lang="en-GB" baseline="0" dirty="0" smtClean="0"/>
          </a:p>
          <a:p>
            <a:r>
              <a:rPr lang="en-GB" baseline="0" dirty="0" smtClean="0"/>
              <a:t>In general we can conclude that a high average shortest path = weak connectivity / weak relationships between nodes.</a:t>
            </a:r>
            <a:endParaRPr lang="en-GB" dirty="0" smtClean="0"/>
          </a:p>
        </p:txBody>
      </p:sp>
      <p:sp>
        <p:nvSpPr>
          <p:cNvPr id="4" name="Slide Number Placeholder 3"/>
          <p:cNvSpPr>
            <a:spLocks noGrp="1"/>
          </p:cNvSpPr>
          <p:nvPr>
            <p:ph type="sldNum" sz="quarter" idx="10"/>
          </p:nvPr>
        </p:nvSpPr>
        <p:spPr/>
        <p:txBody>
          <a:bodyPr/>
          <a:lstStyle/>
          <a:p>
            <a:fld id="{9C46354A-16C0-4B54-9B60-3618C87962D9}" type="slidenum">
              <a:rPr lang="en-GB" smtClean="0"/>
              <a:t>18</a:t>
            </a:fld>
            <a:endParaRPr lang="en-GB"/>
          </a:p>
        </p:txBody>
      </p:sp>
    </p:spTree>
    <p:extLst>
      <p:ext uri="{BB962C8B-B14F-4D97-AF65-F5344CB8AC3E}">
        <p14:creationId xmlns:p14="http://schemas.microsoft.com/office/powerpoint/2010/main" val="4102381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Part of the reason the </a:t>
            </a:r>
            <a:r>
              <a:rPr lang="en-GB" dirty="0" err="1" smtClean="0"/>
              <a:t>avg</a:t>
            </a:r>
            <a:r>
              <a:rPr lang="en-GB" dirty="0" smtClean="0"/>
              <a:t> shortest path can</a:t>
            </a:r>
            <a:r>
              <a:rPr lang="en-GB" baseline="0" dirty="0" smtClean="0"/>
              <a:t> be so low is due to the presence of hub nodes. </a:t>
            </a:r>
          </a:p>
          <a:p>
            <a:r>
              <a:rPr lang="en-GB" baseline="0" dirty="0" smtClean="0"/>
              <a:t>Hubs have a higher k than average… in our example network, the hub is E, because (as we previously discussed), it has the highest degree. </a:t>
            </a:r>
          </a:p>
          <a:p>
            <a:endParaRPr lang="en-GB" baseline="0" dirty="0" smtClean="0"/>
          </a:p>
          <a:p>
            <a:r>
              <a:rPr lang="en-GB" baseline="0" dirty="0" smtClean="0"/>
              <a:t>Hubs have several functions that pertain to biological networks.</a:t>
            </a:r>
          </a:p>
          <a:p>
            <a:pPr marL="228600" indent="-228600">
              <a:buAutoNum type="arabicParenR"/>
            </a:pPr>
            <a:r>
              <a:rPr lang="en-GB" baseline="0" dirty="0" smtClean="0"/>
              <a:t>They are often the mediators of the flow of material / information. For example, if this was a social network, E would be more likely to spread an infection than A, because it has more connections.</a:t>
            </a:r>
          </a:p>
          <a:p>
            <a:pPr marL="0" indent="0">
              <a:buNone/>
            </a:pPr>
            <a:r>
              <a:rPr lang="en-GB" baseline="0" dirty="0" smtClean="0"/>
              <a:t>2) If you remove the hub, the network is destabilised. In this case, there would be no connection between the left and right hand nodes. This makes hubs very common therapeutic targets. </a:t>
            </a:r>
          </a:p>
          <a:p>
            <a:pPr marL="0" indent="0">
              <a:buNone/>
            </a:pPr>
            <a:r>
              <a:rPr lang="en-GB" baseline="0" dirty="0" smtClean="0"/>
              <a:t>3) On the other hand, having few hubs in the network increases robustness. If there is a perturbation to your network, it is more likely to happen to a node with few edges, and will be inconsequential to the network as a whole. Say this was a food web, and A, D or F are species of animals that disappear from a habitat , the network compensates with B, C, G, H or E.</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19</a:t>
            </a:fld>
            <a:endParaRPr lang="en-GB"/>
          </a:p>
        </p:txBody>
      </p:sp>
    </p:spTree>
    <p:extLst>
      <p:ext uri="{BB962C8B-B14F-4D97-AF65-F5344CB8AC3E}">
        <p14:creationId xmlns:p14="http://schemas.microsoft.com/office/powerpoint/2010/main" val="302538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 also called modules, neighbourhoods, groups, clusters…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We</a:t>
            </a:r>
            <a:r>
              <a:rPr lang="en-GB" baseline="0" dirty="0" smtClean="0"/>
              <a:t> cannot manually identify each group. Statisticians have designed algorithms that identify these groups for us, BUT each algorithm will have different parameters, so we might get different outcomes.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In</a:t>
            </a:r>
            <a:r>
              <a:rPr lang="en-GB" baseline="0" dirty="0" smtClean="0"/>
              <a:t> this case D / E act as bridges between clusters.</a:t>
            </a:r>
            <a:endParaRPr lang="en-GB" dirty="0" smtClean="0"/>
          </a:p>
          <a:p>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20</a:t>
            </a:fld>
            <a:endParaRPr lang="en-GB"/>
          </a:p>
        </p:txBody>
      </p:sp>
    </p:spTree>
    <p:extLst>
      <p:ext uri="{BB962C8B-B14F-4D97-AF65-F5344CB8AC3E}">
        <p14:creationId xmlns:p14="http://schemas.microsoft.com/office/powerpoint/2010/main" val="3421761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24</a:t>
            </a:fld>
            <a:endParaRPr lang="en-GB"/>
          </a:p>
        </p:txBody>
      </p:sp>
    </p:spTree>
    <p:extLst>
      <p:ext uri="{BB962C8B-B14F-4D97-AF65-F5344CB8AC3E}">
        <p14:creationId xmlns:p14="http://schemas.microsoft.com/office/powerpoint/2010/main" val="90908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Networks are data</a:t>
            </a:r>
            <a:r>
              <a:rPr lang="en-GB" baseline="0" dirty="0" smtClean="0"/>
              <a:t> formats that describe relationships between objects or the flow of information. </a:t>
            </a:r>
          </a:p>
          <a:p>
            <a:r>
              <a:rPr lang="en-GB" baseline="0" dirty="0" smtClean="0"/>
              <a:t>In the real world, we are interacting with networks all the time, for example in transport… in our social circles… when we’re using IT systems or the internet…</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3</a:t>
            </a:fld>
            <a:endParaRPr lang="en-GB"/>
          </a:p>
        </p:txBody>
      </p:sp>
    </p:spTree>
    <p:extLst>
      <p:ext uri="{BB962C8B-B14F-4D97-AF65-F5344CB8AC3E}">
        <p14:creationId xmlns:p14="http://schemas.microsoft.com/office/powerpoint/2010/main" val="767990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Importing network into </a:t>
            </a:r>
            <a:r>
              <a:rPr lang="en-GB" dirty="0" err="1" smtClean="0"/>
              <a:t>cytoscape</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25</a:t>
            </a:fld>
            <a:endParaRPr lang="en-GB"/>
          </a:p>
        </p:txBody>
      </p:sp>
    </p:spTree>
    <p:extLst>
      <p:ext uri="{BB962C8B-B14F-4D97-AF65-F5344CB8AC3E}">
        <p14:creationId xmlns:p14="http://schemas.microsoft.com/office/powerpoint/2010/main" val="2700379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Importing network into </a:t>
            </a:r>
            <a:r>
              <a:rPr lang="en-GB" dirty="0" err="1" smtClean="0"/>
              <a:t>cytoscape</a:t>
            </a:r>
            <a:endParaRPr lang="en-GB" dirty="0" smtClean="0"/>
          </a:p>
          <a:p>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26</a:t>
            </a:fld>
            <a:endParaRPr lang="en-GB"/>
          </a:p>
        </p:txBody>
      </p:sp>
    </p:spTree>
    <p:extLst>
      <p:ext uri="{BB962C8B-B14F-4D97-AF65-F5344CB8AC3E}">
        <p14:creationId xmlns:p14="http://schemas.microsoft.com/office/powerpoint/2010/main" val="1831402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a:t>
            </a:r>
            <a:r>
              <a:rPr lang="en-GB" baseline="0" dirty="0" smtClean="0"/>
              <a:t> the </a:t>
            </a:r>
            <a:r>
              <a:rPr lang="en-GB" baseline="0" dirty="0" err="1" smtClean="0"/>
              <a:t>NetworkAnalzyer</a:t>
            </a:r>
            <a:r>
              <a:rPr lang="en-GB" baseline="0" dirty="0" smtClean="0"/>
              <a:t> tool to calculate features of network</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27</a:t>
            </a:fld>
            <a:endParaRPr lang="en-GB"/>
          </a:p>
        </p:txBody>
      </p:sp>
    </p:spTree>
    <p:extLst>
      <p:ext uri="{BB962C8B-B14F-4D97-AF65-F5344CB8AC3E}">
        <p14:creationId xmlns:p14="http://schemas.microsoft.com/office/powerpoint/2010/main" val="2869625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Following network </a:t>
            </a:r>
            <a:r>
              <a:rPr lang="en-GB" dirty="0" err="1" smtClean="0"/>
              <a:t>analyzer</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28</a:t>
            </a:fld>
            <a:endParaRPr lang="en-GB"/>
          </a:p>
        </p:txBody>
      </p:sp>
    </p:spTree>
    <p:extLst>
      <p:ext uri="{BB962C8B-B14F-4D97-AF65-F5344CB8AC3E}">
        <p14:creationId xmlns:p14="http://schemas.microsoft.com/office/powerpoint/2010/main" val="1081956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Add more functionality</a:t>
            </a:r>
            <a:r>
              <a:rPr lang="en-GB" baseline="0" dirty="0" smtClean="0"/>
              <a:t> to </a:t>
            </a:r>
            <a:r>
              <a:rPr lang="en-GB" baseline="0" dirty="0" err="1" smtClean="0"/>
              <a:t>cytoscape</a:t>
            </a:r>
            <a:r>
              <a:rPr lang="en-GB" baseline="0" dirty="0" smtClean="0"/>
              <a:t>….</a:t>
            </a:r>
          </a:p>
          <a:p>
            <a:r>
              <a:rPr lang="en-GB" baseline="0" dirty="0" smtClean="0"/>
              <a:t>In particular, </a:t>
            </a:r>
            <a:r>
              <a:rPr lang="en-GB" baseline="0" dirty="0" err="1" smtClean="0"/>
              <a:t>ModuLand</a:t>
            </a:r>
            <a:r>
              <a:rPr lang="en-GB" baseline="0" dirty="0" smtClean="0"/>
              <a:t> 2.0 to find communities (and </a:t>
            </a:r>
            <a:r>
              <a:rPr lang="en-GB" baseline="0" dirty="0" err="1" smtClean="0"/>
              <a:t>clueGO</a:t>
            </a:r>
            <a:r>
              <a:rPr lang="en-GB" baseline="0" dirty="0" smtClean="0"/>
              <a:t> for molecular bio)</a:t>
            </a:r>
          </a:p>
          <a:p>
            <a:r>
              <a:rPr lang="en-GB" baseline="0" dirty="0" err="1" smtClean="0"/>
              <a:t>Enhancedgraphics</a:t>
            </a:r>
            <a:r>
              <a:rPr lang="en-GB" baseline="0" dirty="0" smtClean="0"/>
              <a:t> to make fancier nodes</a:t>
            </a:r>
          </a:p>
        </p:txBody>
      </p:sp>
      <p:sp>
        <p:nvSpPr>
          <p:cNvPr id="4" name="Slide Number Placeholder 3"/>
          <p:cNvSpPr>
            <a:spLocks noGrp="1"/>
          </p:cNvSpPr>
          <p:nvPr>
            <p:ph type="sldNum" sz="quarter" idx="10"/>
          </p:nvPr>
        </p:nvSpPr>
        <p:spPr/>
        <p:txBody>
          <a:bodyPr/>
          <a:lstStyle/>
          <a:p>
            <a:fld id="{9C46354A-16C0-4B54-9B60-3618C87962D9}" type="slidenum">
              <a:rPr lang="en-GB" smtClean="0"/>
              <a:t>32</a:t>
            </a:fld>
            <a:endParaRPr lang="en-GB"/>
          </a:p>
        </p:txBody>
      </p:sp>
    </p:spTree>
    <p:extLst>
      <p:ext uri="{BB962C8B-B14F-4D97-AF65-F5344CB8AC3E}">
        <p14:creationId xmlns:p14="http://schemas.microsoft.com/office/powerpoint/2010/main" val="393925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there</a:t>
            </a:r>
            <a:r>
              <a:rPr lang="en-GB" baseline="0" dirty="0" smtClean="0"/>
              <a:t> are so many example of biological systems that are also behaving or can be understood as networks.</a:t>
            </a:r>
          </a:p>
          <a:p>
            <a:r>
              <a:rPr lang="en-GB" baseline="0" dirty="0" smtClean="0"/>
              <a:t>At the molecular level, we have protein or genetic interaction networks. For example, here we have the yeast protein </a:t>
            </a:r>
            <a:r>
              <a:rPr lang="en-GB" baseline="0" dirty="0" err="1" smtClean="0"/>
              <a:t>interactome</a:t>
            </a:r>
            <a:r>
              <a:rPr lang="en-GB" baseline="0" dirty="0" smtClean="0"/>
              <a:t> compared to the human protein </a:t>
            </a:r>
            <a:r>
              <a:rPr lang="en-GB" baseline="0" dirty="0" err="1" smtClean="0"/>
              <a:t>interactome</a:t>
            </a:r>
            <a:r>
              <a:rPr lang="en-GB" baseline="0" dirty="0" smtClean="0"/>
              <a:t>.</a:t>
            </a:r>
          </a:p>
          <a:p>
            <a:r>
              <a:rPr lang="en-GB" baseline="0" dirty="0" smtClean="0"/>
              <a:t>Networks that look like these are often called ‘hairballs’</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4</a:t>
            </a:fld>
            <a:endParaRPr lang="en-GB"/>
          </a:p>
        </p:txBody>
      </p:sp>
    </p:spTree>
    <p:extLst>
      <p:ext uri="{BB962C8B-B14F-4D97-AF65-F5344CB8AC3E}">
        <p14:creationId xmlns:p14="http://schemas.microsoft.com/office/powerpoint/2010/main" val="192352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Metabolic networks where</a:t>
            </a:r>
            <a:r>
              <a:rPr lang="en-GB" baseline="0" dirty="0" smtClean="0"/>
              <a:t> </a:t>
            </a:r>
            <a:r>
              <a:rPr lang="en-GB" dirty="0" smtClean="0"/>
              <a:t>biochemical</a:t>
            </a:r>
            <a:r>
              <a:rPr lang="en-GB" baseline="0" dirty="0" smtClean="0"/>
              <a:t> reactions link various metabolites. E.g. glucose metabolism as shown here</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5</a:t>
            </a:fld>
            <a:endParaRPr lang="en-GB"/>
          </a:p>
        </p:txBody>
      </p:sp>
    </p:spTree>
    <p:extLst>
      <p:ext uri="{BB962C8B-B14F-4D97-AF65-F5344CB8AC3E}">
        <p14:creationId xmlns:p14="http://schemas.microsoft.com/office/powerpoint/2010/main" val="1338192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 a macro</a:t>
            </a:r>
            <a:r>
              <a:rPr lang="en-GB" baseline="0" dirty="0" smtClean="0"/>
              <a:t> level, networks are also used to work out disease spread amongst populations. In this study, the authors have mapped the spread of flu in an epidemic from patient zero, including where the disease spread happened and the person who spread it. </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6</a:t>
            </a:fld>
            <a:endParaRPr lang="en-GB"/>
          </a:p>
        </p:txBody>
      </p:sp>
    </p:spTree>
    <p:extLst>
      <p:ext uri="{BB962C8B-B14F-4D97-AF65-F5344CB8AC3E}">
        <p14:creationId xmlns:p14="http://schemas.microsoft.com/office/powerpoint/2010/main" val="1482728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on an even bigger scale, they</a:t>
            </a:r>
            <a:r>
              <a:rPr lang="en-US" baseline="0" dirty="0" smtClean="0"/>
              <a:t> are also used in paleontology and archaeology.</a:t>
            </a:r>
            <a:endParaRPr lang="en-US" dirty="0" smtClean="0"/>
          </a:p>
          <a:p>
            <a:r>
              <a:rPr lang="en-US" dirty="0" smtClean="0"/>
              <a:t>In</a:t>
            </a:r>
            <a:r>
              <a:rPr lang="en-US" baseline="0" dirty="0" smtClean="0"/>
              <a:t> this example, </a:t>
            </a:r>
            <a:r>
              <a:rPr lang="en-US" dirty="0" smtClean="0"/>
              <a:t>nodes are taxa, and two taxa are linked if they co-occur at any fossil collection sampling point of Phanerozoic age</a:t>
            </a:r>
          </a:p>
          <a:p>
            <a:endParaRPr lang="en-GB" dirty="0" smtClean="0"/>
          </a:p>
          <a:p>
            <a:r>
              <a:rPr lang="en-GB" dirty="0" smtClean="0"/>
              <a:t>Other</a:t>
            </a:r>
            <a:r>
              <a:rPr lang="en-GB" baseline="0" dirty="0" smtClean="0"/>
              <a:t> examples of ecological networks are food webs.</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7</a:t>
            </a:fld>
            <a:endParaRPr lang="en-GB"/>
          </a:p>
        </p:txBody>
      </p:sp>
    </p:spTree>
    <p:extLst>
      <p:ext uri="{BB962C8B-B14F-4D97-AF65-F5344CB8AC3E}">
        <p14:creationId xmlns:p14="http://schemas.microsoft.com/office/powerpoint/2010/main" val="163562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those</a:t>
            </a:r>
            <a:r>
              <a:rPr lang="en-GB" baseline="0" dirty="0" smtClean="0"/>
              <a:t> pretty figures aren’t just there to look impressive. They represent data structures that we can perform analyses. In this talk we are going to go through what networks actually are, what kind of analysis we can do with them to get interesting info out, and what tools are available to help us do this.</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8</a:t>
            </a:fld>
            <a:endParaRPr lang="en-GB"/>
          </a:p>
        </p:txBody>
      </p:sp>
    </p:spTree>
    <p:extLst>
      <p:ext uri="{BB962C8B-B14F-4D97-AF65-F5344CB8AC3E}">
        <p14:creationId xmlns:p14="http://schemas.microsoft.com/office/powerpoint/2010/main" val="3884914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Networks</a:t>
            </a:r>
            <a:r>
              <a:rPr lang="en-GB" baseline="0" dirty="0" smtClean="0"/>
              <a:t> are made up of nodes, which are the objects in our system, and edges, which describe the relationships or the connection between them</a:t>
            </a:r>
          </a:p>
          <a:p>
            <a:endParaRPr lang="en-GB" baseline="0" dirty="0" smtClean="0"/>
          </a:p>
          <a:p>
            <a:r>
              <a:rPr lang="en-GB" baseline="0" dirty="0" smtClean="0"/>
              <a:t>Nodes are sometimes called vertices and edges are sometimes called links, interactions, relationships…</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10</a:t>
            </a:fld>
            <a:endParaRPr lang="en-GB"/>
          </a:p>
        </p:txBody>
      </p:sp>
    </p:spTree>
    <p:extLst>
      <p:ext uri="{BB962C8B-B14F-4D97-AF65-F5344CB8AC3E}">
        <p14:creationId xmlns:p14="http://schemas.microsoft.com/office/powerpoint/2010/main" val="3952495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a:t>
            </a:r>
            <a:r>
              <a:rPr lang="en-GB" baseline="0" dirty="0" smtClean="0"/>
              <a:t> when we see a network like this, what we are actually looking at is a visualisation of a mathematical construct called a graph.</a:t>
            </a:r>
          </a:p>
          <a:p>
            <a:endParaRPr lang="en-GB" baseline="0" dirty="0" smtClean="0"/>
          </a:p>
          <a:p>
            <a:r>
              <a:rPr lang="en-GB" baseline="0" dirty="0" smtClean="0"/>
              <a:t>Graphs are often represented numerically in an adjacency matrix. In the matrix, each row and column corresponds to a node, and if there is an edge between two nodes there will be a 1 in the matrix.</a:t>
            </a:r>
          </a:p>
          <a:p>
            <a:r>
              <a:rPr lang="en-GB" baseline="0" dirty="0" smtClean="0"/>
              <a:t>We call the number of edges that are connected to a node the degree (k) of the node. So node E, for example, has a degree of 4 (k = 4), because it has edges with B, D, F and G.</a:t>
            </a:r>
            <a:endParaRPr lang="en-GB" dirty="0"/>
          </a:p>
        </p:txBody>
      </p:sp>
      <p:sp>
        <p:nvSpPr>
          <p:cNvPr id="4" name="Slide Number Placeholder 3"/>
          <p:cNvSpPr>
            <a:spLocks noGrp="1"/>
          </p:cNvSpPr>
          <p:nvPr>
            <p:ph type="sldNum" sz="quarter" idx="10"/>
          </p:nvPr>
        </p:nvSpPr>
        <p:spPr/>
        <p:txBody>
          <a:bodyPr/>
          <a:lstStyle/>
          <a:p>
            <a:fld id="{9C46354A-16C0-4B54-9B60-3618C87962D9}" type="slidenum">
              <a:rPr lang="en-GB" smtClean="0"/>
              <a:t>11</a:t>
            </a:fld>
            <a:endParaRPr lang="en-GB"/>
          </a:p>
        </p:txBody>
      </p:sp>
    </p:spTree>
    <p:extLst>
      <p:ext uri="{BB962C8B-B14F-4D97-AF65-F5344CB8AC3E}">
        <p14:creationId xmlns:p14="http://schemas.microsoft.com/office/powerpoint/2010/main" val="1387510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7B37014-B1C7-47CE-A07A-1B2B31CF7292}" type="datetimeFigureOut">
              <a:rPr lang="en-GB" smtClean="0"/>
              <a:t>16/06/2019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ECA33C-6A8E-49F0-8EF6-5D4C1CD61705}" type="slidenum">
              <a:rPr lang="en-GB" smtClean="0"/>
              <a:t>‹#›</a:t>
            </a:fld>
            <a:endParaRPr lang="en-GB"/>
          </a:p>
        </p:txBody>
      </p:sp>
    </p:spTree>
    <p:extLst>
      <p:ext uri="{BB962C8B-B14F-4D97-AF65-F5344CB8AC3E}">
        <p14:creationId xmlns:p14="http://schemas.microsoft.com/office/powerpoint/2010/main" val="2714053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7B37014-B1C7-47CE-A07A-1B2B31CF7292}" type="datetimeFigureOut">
              <a:rPr lang="en-GB" smtClean="0"/>
              <a:t>16/06/2019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ECA33C-6A8E-49F0-8EF6-5D4C1CD61705}" type="slidenum">
              <a:rPr lang="en-GB" smtClean="0"/>
              <a:t>‹#›</a:t>
            </a:fld>
            <a:endParaRPr lang="en-GB"/>
          </a:p>
        </p:txBody>
      </p:sp>
    </p:spTree>
    <p:extLst>
      <p:ext uri="{BB962C8B-B14F-4D97-AF65-F5344CB8AC3E}">
        <p14:creationId xmlns:p14="http://schemas.microsoft.com/office/powerpoint/2010/main" val="282202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7B37014-B1C7-47CE-A07A-1B2B31CF7292}" type="datetimeFigureOut">
              <a:rPr lang="en-GB" smtClean="0"/>
              <a:t>16/06/2019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ECA33C-6A8E-49F0-8EF6-5D4C1CD61705}" type="slidenum">
              <a:rPr lang="en-GB" smtClean="0"/>
              <a:t>‹#›</a:t>
            </a:fld>
            <a:endParaRPr lang="en-GB"/>
          </a:p>
        </p:txBody>
      </p:sp>
    </p:spTree>
    <p:extLst>
      <p:ext uri="{BB962C8B-B14F-4D97-AF65-F5344CB8AC3E}">
        <p14:creationId xmlns:p14="http://schemas.microsoft.com/office/powerpoint/2010/main" val="934203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7B37014-B1C7-47CE-A07A-1B2B31CF7292}" type="datetimeFigureOut">
              <a:rPr lang="en-GB" smtClean="0"/>
              <a:t>16/06/2019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ECA33C-6A8E-49F0-8EF6-5D4C1CD61705}" type="slidenum">
              <a:rPr lang="en-GB" smtClean="0"/>
              <a:t>‹#›</a:t>
            </a:fld>
            <a:endParaRPr lang="en-GB"/>
          </a:p>
        </p:txBody>
      </p:sp>
      <p:cxnSp>
        <p:nvCxnSpPr>
          <p:cNvPr id="7" name="Straight Connector 6"/>
          <p:cNvCxnSpPr/>
          <p:nvPr userDrawn="1"/>
        </p:nvCxnSpPr>
        <p:spPr>
          <a:xfrm>
            <a:off x="467544" y="6165304"/>
            <a:ext cx="8244408"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241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B37014-B1C7-47CE-A07A-1B2B31CF7292}" type="datetimeFigureOut">
              <a:rPr lang="en-GB" smtClean="0"/>
              <a:t>16/06/2019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ECA33C-6A8E-49F0-8EF6-5D4C1CD61705}" type="slidenum">
              <a:rPr lang="en-GB" smtClean="0"/>
              <a:t>‹#›</a:t>
            </a:fld>
            <a:endParaRPr lang="en-GB"/>
          </a:p>
        </p:txBody>
      </p:sp>
    </p:spTree>
    <p:extLst>
      <p:ext uri="{BB962C8B-B14F-4D97-AF65-F5344CB8AC3E}">
        <p14:creationId xmlns:p14="http://schemas.microsoft.com/office/powerpoint/2010/main" val="183018813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7B37014-B1C7-47CE-A07A-1B2B31CF7292}" type="datetimeFigureOut">
              <a:rPr lang="en-GB" smtClean="0"/>
              <a:t>16/06/2019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ECA33C-6A8E-49F0-8EF6-5D4C1CD61705}" type="slidenum">
              <a:rPr lang="en-GB" smtClean="0"/>
              <a:t>‹#›</a:t>
            </a:fld>
            <a:endParaRPr lang="en-GB"/>
          </a:p>
        </p:txBody>
      </p:sp>
    </p:spTree>
    <p:extLst>
      <p:ext uri="{BB962C8B-B14F-4D97-AF65-F5344CB8AC3E}">
        <p14:creationId xmlns:p14="http://schemas.microsoft.com/office/powerpoint/2010/main" val="112363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7B37014-B1C7-47CE-A07A-1B2B31CF7292}" type="datetimeFigureOut">
              <a:rPr lang="en-GB" smtClean="0"/>
              <a:t>16/06/2019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9ECA33C-6A8E-49F0-8EF6-5D4C1CD61705}" type="slidenum">
              <a:rPr lang="en-GB" smtClean="0"/>
              <a:t>‹#›</a:t>
            </a:fld>
            <a:endParaRPr lang="en-GB"/>
          </a:p>
        </p:txBody>
      </p:sp>
    </p:spTree>
    <p:extLst>
      <p:ext uri="{BB962C8B-B14F-4D97-AF65-F5344CB8AC3E}">
        <p14:creationId xmlns:p14="http://schemas.microsoft.com/office/powerpoint/2010/main" val="251415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7B37014-B1C7-47CE-A07A-1B2B31CF7292}" type="datetimeFigureOut">
              <a:rPr lang="en-GB" smtClean="0"/>
              <a:t>16/06/2019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9ECA33C-6A8E-49F0-8EF6-5D4C1CD61705}" type="slidenum">
              <a:rPr lang="en-GB" smtClean="0"/>
              <a:t>‹#›</a:t>
            </a:fld>
            <a:endParaRPr lang="en-GB"/>
          </a:p>
        </p:txBody>
      </p:sp>
    </p:spTree>
    <p:extLst>
      <p:ext uri="{BB962C8B-B14F-4D97-AF65-F5344CB8AC3E}">
        <p14:creationId xmlns:p14="http://schemas.microsoft.com/office/powerpoint/2010/main" val="18053236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B37014-B1C7-47CE-A07A-1B2B31CF7292}" type="datetimeFigureOut">
              <a:rPr lang="en-GB" smtClean="0"/>
              <a:t>16/06/2019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9ECA33C-6A8E-49F0-8EF6-5D4C1CD61705}" type="slidenum">
              <a:rPr lang="en-GB" smtClean="0"/>
              <a:t>‹#›</a:t>
            </a:fld>
            <a:endParaRPr lang="en-GB"/>
          </a:p>
        </p:txBody>
      </p:sp>
    </p:spTree>
    <p:extLst>
      <p:ext uri="{BB962C8B-B14F-4D97-AF65-F5344CB8AC3E}">
        <p14:creationId xmlns:p14="http://schemas.microsoft.com/office/powerpoint/2010/main" val="795492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B37014-B1C7-47CE-A07A-1B2B31CF7292}" type="datetimeFigureOut">
              <a:rPr lang="en-GB" smtClean="0"/>
              <a:t>16/06/2019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ECA33C-6A8E-49F0-8EF6-5D4C1CD61705}" type="slidenum">
              <a:rPr lang="en-GB" smtClean="0"/>
              <a:t>‹#›</a:t>
            </a:fld>
            <a:endParaRPr lang="en-GB"/>
          </a:p>
        </p:txBody>
      </p:sp>
    </p:spTree>
    <p:extLst>
      <p:ext uri="{BB962C8B-B14F-4D97-AF65-F5344CB8AC3E}">
        <p14:creationId xmlns:p14="http://schemas.microsoft.com/office/powerpoint/2010/main" val="2751519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B37014-B1C7-47CE-A07A-1B2B31CF7292}" type="datetimeFigureOut">
              <a:rPr lang="en-GB" smtClean="0"/>
              <a:t>16/06/2019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ECA33C-6A8E-49F0-8EF6-5D4C1CD61705}" type="slidenum">
              <a:rPr lang="en-GB" smtClean="0"/>
              <a:t>‹#›</a:t>
            </a:fld>
            <a:endParaRPr lang="en-GB"/>
          </a:p>
        </p:txBody>
      </p:sp>
    </p:spTree>
    <p:extLst>
      <p:ext uri="{BB962C8B-B14F-4D97-AF65-F5344CB8AC3E}">
        <p14:creationId xmlns:p14="http://schemas.microsoft.com/office/powerpoint/2010/main" val="215097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ln>
            <a:solidFill>
              <a:schemeClr val="accent4"/>
            </a:solidFill>
          </a:ln>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smtClean="0"/>
              <a:t>17/06/2019</a:t>
            </a:r>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ECA33C-6A8E-49F0-8EF6-5D4C1CD61705}" type="slidenum">
              <a:rPr lang="en-GB" smtClean="0"/>
              <a:t>‹#›</a:t>
            </a:fld>
            <a:endParaRPr lang="en-GB"/>
          </a:p>
        </p:txBody>
      </p:sp>
    </p:spTree>
    <p:extLst>
      <p:ext uri="{BB962C8B-B14F-4D97-AF65-F5344CB8AC3E}">
        <p14:creationId xmlns:p14="http://schemas.microsoft.com/office/powerpoint/2010/main" val="1564889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apps.cytoscape.org/" TargetMode="External"/><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kateto.net/wp-content/uploads/2016/01/NetSciX_2016_Workshop.pdf" TargetMode="External"/><Relationship Id="rId2" Type="http://schemas.openxmlformats.org/officeDocument/2006/relationships/hyperlink" Target="https://github.com/cytoscape/cytoscape-tutorials/wiki" TargetMode="External"/><Relationship Id="rId1" Type="http://schemas.openxmlformats.org/officeDocument/2006/relationships/slideLayout" Target="../slideLayouts/slideLayout6.xml"/><Relationship Id="rId4" Type="http://schemas.openxmlformats.org/officeDocument/2006/relationships/hyperlink" Target="https://www.ebi.ac.uk/training/online/course/network-analysis-protein-interaction-data-introduction/network-analysis-biology-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9-05-15 at 15.35.50.pn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510175" y="528119"/>
            <a:ext cx="6149259" cy="5488264"/>
          </a:xfrm>
          <a:prstGeom prst="rect">
            <a:avLst/>
          </a:prstGeom>
        </p:spPr>
      </p:pic>
      <p:sp>
        <p:nvSpPr>
          <p:cNvPr id="2" name="Title 1"/>
          <p:cNvSpPr>
            <a:spLocks noGrp="1"/>
          </p:cNvSpPr>
          <p:nvPr>
            <p:ph type="ctrTitle"/>
          </p:nvPr>
        </p:nvSpPr>
        <p:spPr>
          <a:ln>
            <a:noFill/>
          </a:ln>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000" b="1" spc="50" dirty="0" smtClean="0">
                <a:ln w="11430"/>
                <a:solidFill>
                  <a:srgbClr val="000000"/>
                </a:solidFill>
                <a:effectLst>
                  <a:outerShdw blurRad="76200" dist="50800" dir="5400000" algn="tl" rotWithShape="0">
                    <a:srgbClr val="000000">
                      <a:alpha val="65000"/>
                    </a:srgbClr>
                  </a:outerShdw>
                </a:effectLst>
              </a:rPr>
              <a:t>P(egs) </a:t>
            </a:r>
            <a:r>
              <a:rPr lang="en-US" sz="5500" b="1" i="1" u="sng" spc="50" dirty="0" smtClean="0">
                <a:ln w="11430"/>
                <a:solidFill>
                  <a:srgbClr val="660066"/>
                </a:solidFill>
                <a:effectLst>
                  <a:outerShdw blurRad="76200" dist="50800" dir="5400000" algn="tl" rotWithShape="0">
                    <a:srgbClr val="000000">
                      <a:alpha val="65000"/>
                    </a:srgbClr>
                  </a:outerShdw>
                </a:effectLst>
              </a:rPr>
              <a:t>bioinformatics</a:t>
            </a:r>
            <a:r>
              <a:rPr lang="en-US" sz="5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sz="5000" b="1" spc="50" dirty="0" smtClean="0">
                <a:ln w="11430"/>
                <a:solidFill>
                  <a:srgbClr val="000000"/>
                </a:solidFill>
                <a:effectLst>
                  <a:outerShdw blurRad="76200" dist="50800" dir="5400000" algn="tl" rotWithShape="0">
                    <a:srgbClr val="000000">
                      <a:alpha val="65000"/>
                    </a:srgbClr>
                  </a:outerShdw>
                </a:effectLst>
              </a:rPr>
              <a:t>for Postgrads</a:t>
            </a:r>
            <a:endParaRPr lang="en-US" sz="5000" b="1" spc="50" dirty="0">
              <a:ln w="11430"/>
              <a:solidFill>
                <a:srgbClr val="000000"/>
              </a:solidFill>
              <a:effectLst>
                <a:outerShdw blurRad="76200" dist="50800" dir="5400000" algn="tl" rotWithShape="0">
                  <a:srgbClr val="000000">
                    <a:alpha val="65000"/>
                  </a:srgbClr>
                </a:outerShdw>
              </a:effectLst>
            </a:endParaRPr>
          </a:p>
        </p:txBody>
      </p:sp>
      <p:sp>
        <p:nvSpPr>
          <p:cNvPr id="3" name="Subtitle 2"/>
          <p:cNvSpPr>
            <a:spLocks noGrp="1"/>
          </p:cNvSpPr>
          <p:nvPr>
            <p:ph type="subTitle" idx="1"/>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solidFill>
                  <a:schemeClr val="tx1"/>
                </a:solidFill>
                <a:effectLst>
                  <a:outerShdw blurRad="76200" dist="50800" dir="5400000" algn="tl" rotWithShape="0">
                    <a:srgbClr val="000000">
                      <a:alpha val="65000"/>
                    </a:srgbClr>
                  </a:outerShdw>
                </a:effectLst>
              </a:rPr>
              <a:t>Postgraduate Evolution and Genomic Science Lecture series.</a:t>
            </a:r>
            <a:endParaRPr lang="en-US" b="1" spc="50" dirty="0">
              <a:ln w="11430"/>
              <a:solidFill>
                <a:schemeClr val="tx1"/>
              </a:soli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33766769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4"/>
            </a:solidFill>
          </a:ln>
        </p:spPr>
        <p:txBody>
          <a:bodyPr>
            <a:noAutofit/>
          </a:bodyPr>
          <a:lstStyle/>
          <a:p>
            <a:r>
              <a:rPr lang="en-GB" sz="3600" dirty="0" smtClean="0"/>
              <a:t>Networks are composed of </a:t>
            </a:r>
            <a:br>
              <a:rPr lang="en-GB" sz="3600" dirty="0" smtClean="0"/>
            </a:br>
            <a:r>
              <a:rPr lang="en-GB" sz="3600" i="1" u="sng" dirty="0" smtClean="0"/>
              <a:t>nodes</a:t>
            </a:r>
            <a:r>
              <a:rPr lang="en-GB" sz="3600" dirty="0" smtClean="0"/>
              <a:t> and </a:t>
            </a:r>
            <a:r>
              <a:rPr lang="en-GB" sz="3600" i="1" u="sng" dirty="0" smtClean="0"/>
              <a:t>edges</a:t>
            </a:r>
            <a:endParaRPr lang="en-GB" sz="3600" i="1" u="sng" dirty="0"/>
          </a:p>
        </p:txBody>
      </p:sp>
      <p:grpSp>
        <p:nvGrpSpPr>
          <p:cNvPr id="51" name="Group 50"/>
          <p:cNvGrpSpPr>
            <a:grpSpLocks noChangeAspect="1"/>
          </p:cNvGrpSpPr>
          <p:nvPr/>
        </p:nvGrpSpPr>
        <p:grpSpPr>
          <a:xfrm>
            <a:off x="1230560" y="1556792"/>
            <a:ext cx="6725816" cy="3579333"/>
            <a:chOff x="447880" y="1700808"/>
            <a:chExt cx="8012552" cy="4264104"/>
          </a:xfrm>
        </p:grpSpPr>
        <p:cxnSp>
          <p:nvCxnSpPr>
            <p:cNvPr id="47" name="Straight Connector 46"/>
            <p:cNvCxnSpPr>
              <a:stCxn id="6" idx="5"/>
              <a:endCxn id="43" idx="2"/>
            </p:cNvCxnSpPr>
            <p:nvPr/>
          </p:nvCxnSpPr>
          <p:spPr>
            <a:xfrm>
              <a:off x="2103825" y="5161225"/>
              <a:ext cx="1320671" cy="34648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447880" y="2340104"/>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A</a:t>
              </a:r>
              <a:endParaRPr lang="en-GB" sz="3600" dirty="0"/>
            </a:p>
          </p:txBody>
        </p:sp>
        <p:sp>
          <p:nvSpPr>
            <p:cNvPr id="5" name="Oval 4"/>
            <p:cNvSpPr/>
            <p:nvPr/>
          </p:nvSpPr>
          <p:spPr>
            <a:xfrm>
              <a:off x="2228608" y="192176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B</a:t>
              </a:r>
              <a:endParaRPr lang="en-GB" sz="3600" dirty="0"/>
            </a:p>
          </p:txBody>
        </p:sp>
        <p:sp>
          <p:nvSpPr>
            <p:cNvPr id="6" name="Oval 5"/>
            <p:cNvSpPr/>
            <p:nvPr/>
          </p:nvSpPr>
          <p:spPr>
            <a:xfrm>
              <a:off x="1323336" y="438073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C</a:t>
              </a:r>
            </a:p>
          </p:txBody>
        </p:sp>
        <p:sp>
          <p:nvSpPr>
            <p:cNvPr id="7" name="Oval 6"/>
            <p:cNvSpPr/>
            <p:nvPr/>
          </p:nvSpPr>
          <p:spPr>
            <a:xfrm>
              <a:off x="4338896" y="312345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E</a:t>
              </a:r>
              <a:endParaRPr lang="en-GB" sz="3600" dirty="0"/>
            </a:p>
          </p:txBody>
        </p:sp>
        <p:sp>
          <p:nvSpPr>
            <p:cNvPr id="8" name="Oval 7"/>
            <p:cNvSpPr/>
            <p:nvPr/>
          </p:nvSpPr>
          <p:spPr>
            <a:xfrm>
              <a:off x="7546032" y="32286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H</a:t>
              </a:r>
            </a:p>
          </p:txBody>
        </p:sp>
        <p:sp>
          <p:nvSpPr>
            <p:cNvPr id="9" name="Oval 8"/>
            <p:cNvSpPr/>
            <p:nvPr/>
          </p:nvSpPr>
          <p:spPr>
            <a:xfrm>
              <a:off x="5935960" y="17008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F</a:t>
              </a:r>
              <a:endParaRPr lang="en-GB" sz="3600" dirty="0"/>
            </a:p>
          </p:txBody>
        </p:sp>
        <p:sp>
          <p:nvSpPr>
            <p:cNvPr id="10" name="Oval 9"/>
            <p:cNvSpPr/>
            <p:nvPr/>
          </p:nvSpPr>
          <p:spPr>
            <a:xfrm>
              <a:off x="6130280" y="458112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G</a:t>
              </a:r>
              <a:endParaRPr lang="en-GB" sz="3600" dirty="0"/>
            </a:p>
          </p:txBody>
        </p:sp>
        <p:cxnSp>
          <p:nvCxnSpPr>
            <p:cNvPr id="12" name="Straight Connector 11"/>
            <p:cNvCxnSpPr>
              <a:stCxn id="7" idx="7"/>
              <a:endCxn id="9" idx="3"/>
            </p:cNvCxnSpPr>
            <p:nvPr/>
          </p:nvCxnSpPr>
          <p:spPr>
            <a:xfrm flipV="1">
              <a:off x="5119385" y="2481297"/>
              <a:ext cx="950486" cy="77607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5"/>
              <a:endCxn id="8" idx="1"/>
            </p:cNvCxnSpPr>
            <p:nvPr/>
          </p:nvCxnSpPr>
          <p:spPr>
            <a:xfrm>
              <a:off x="6716449" y="2481297"/>
              <a:ext cx="963494" cy="88122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5"/>
              <a:endCxn id="10" idx="1"/>
            </p:cNvCxnSpPr>
            <p:nvPr/>
          </p:nvCxnSpPr>
          <p:spPr>
            <a:xfrm>
              <a:off x="5119385" y="3903945"/>
              <a:ext cx="1144806" cy="81109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7"/>
              <a:endCxn id="8" idx="3"/>
            </p:cNvCxnSpPr>
            <p:nvPr/>
          </p:nvCxnSpPr>
          <p:spPr>
            <a:xfrm flipV="1">
              <a:off x="6910769" y="4009097"/>
              <a:ext cx="769174" cy="70594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6" idx="1"/>
              <a:endCxn id="4" idx="4"/>
            </p:cNvCxnSpPr>
            <p:nvPr/>
          </p:nvCxnSpPr>
          <p:spPr>
            <a:xfrm flipH="1" flipV="1">
              <a:off x="905080" y="3254504"/>
              <a:ext cx="552167" cy="12601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 idx="4"/>
              <a:endCxn id="6" idx="7"/>
            </p:cNvCxnSpPr>
            <p:nvPr/>
          </p:nvCxnSpPr>
          <p:spPr>
            <a:xfrm flipH="1">
              <a:off x="2103825" y="2836168"/>
              <a:ext cx="581983" cy="16784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 idx="2"/>
              <a:endCxn id="4" idx="6"/>
            </p:cNvCxnSpPr>
            <p:nvPr/>
          </p:nvCxnSpPr>
          <p:spPr>
            <a:xfrm flipH="1">
              <a:off x="1362280" y="2378968"/>
              <a:ext cx="866328" cy="4183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 idx="6"/>
              <a:endCxn id="7" idx="1"/>
            </p:cNvCxnSpPr>
            <p:nvPr/>
          </p:nvCxnSpPr>
          <p:spPr>
            <a:xfrm>
              <a:off x="3143008" y="2378968"/>
              <a:ext cx="1329799" cy="87839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3424496" y="5050512"/>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D</a:t>
              </a:r>
              <a:endParaRPr lang="en-GB" sz="3600" dirty="0"/>
            </a:p>
          </p:txBody>
        </p:sp>
        <p:cxnSp>
          <p:nvCxnSpPr>
            <p:cNvPr id="45" name="Straight Connector 44"/>
            <p:cNvCxnSpPr>
              <a:stCxn id="7" idx="4"/>
              <a:endCxn id="43" idx="7"/>
            </p:cNvCxnSpPr>
            <p:nvPr/>
          </p:nvCxnSpPr>
          <p:spPr>
            <a:xfrm flipH="1">
              <a:off x="4204985" y="4037856"/>
              <a:ext cx="591111" cy="114656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52" name="Rounded Rectangle 51"/>
          <p:cNvSpPr/>
          <p:nvPr/>
        </p:nvSpPr>
        <p:spPr>
          <a:xfrm>
            <a:off x="1871808" y="3717032"/>
            <a:ext cx="972000" cy="972000"/>
          </a:xfrm>
          <a:prstGeom prst="roundRect">
            <a:avLst/>
          </a:prstGeom>
          <a:noFill/>
          <a:ln>
            <a:solidFill>
              <a:srgbClr val="7F7F7F">
                <a:alpha val="47843"/>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p:cNvSpPr/>
          <p:nvPr/>
        </p:nvSpPr>
        <p:spPr>
          <a:xfrm>
            <a:off x="6588224" y="3429000"/>
            <a:ext cx="828000" cy="828000"/>
          </a:xfrm>
          <a:prstGeom prst="roundRect">
            <a:avLst/>
          </a:prstGeom>
          <a:noFill/>
          <a:ln>
            <a:solidFill>
              <a:srgbClr val="7F7F7F">
                <a:alpha val="47843"/>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5" name="Straight Connector 54"/>
          <p:cNvCxnSpPr>
            <a:stCxn id="52" idx="2"/>
          </p:cNvCxnSpPr>
          <p:nvPr/>
        </p:nvCxnSpPr>
        <p:spPr>
          <a:xfrm flipH="1">
            <a:off x="2325822" y="4689032"/>
            <a:ext cx="0" cy="75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78399" y="4257000"/>
            <a:ext cx="0" cy="111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187624" y="5415607"/>
            <a:ext cx="2233497" cy="461665"/>
          </a:xfrm>
          <a:prstGeom prst="rect">
            <a:avLst/>
          </a:prstGeom>
          <a:noFill/>
        </p:spPr>
        <p:txBody>
          <a:bodyPr wrap="none" rtlCol="0">
            <a:spAutoFit/>
          </a:bodyPr>
          <a:lstStyle/>
          <a:p>
            <a:r>
              <a:rPr lang="en-GB" sz="2400" dirty="0" smtClean="0">
                <a:solidFill>
                  <a:schemeClr val="tx1">
                    <a:lumMod val="65000"/>
                    <a:lumOff val="35000"/>
                  </a:schemeClr>
                </a:solidFill>
              </a:rPr>
              <a:t>Node</a:t>
            </a:r>
            <a:r>
              <a:rPr lang="en-GB" sz="2400" dirty="0">
                <a:solidFill>
                  <a:schemeClr val="tx1">
                    <a:lumMod val="65000"/>
                    <a:lumOff val="35000"/>
                  </a:schemeClr>
                </a:solidFill>
              </a:rPr>
              <a:t> </a:t>
            </a:r>
            <a:r>
              <a:rPr lang="en-GB" sz="2400" dirty="0" smtClean="0">
                <a:solidFill>
                  <a:schemeClr val="tx1">
                    <a:lumMod val="65000"/>
                    <a:lumOff val="35000"/>
                  </a:schemeClr>
                </a:solidFill>
              </a:rPr>
              <a:t>(or vertex)</a:t>
            </a:r>
            <a:endParaRPr lang="en-GB" sz="2400" dirty="0">
              <a:solidFill>
                <a:schemeClr val="tx1">
                  <a:lumMod val="65000"/>
                  <a:lumOff val="35000"/>
                </a:schemeClr>
              </a:solidFill>
            </a:endParaRPr>
          </a:p>
        </p:txBody>
      </p:sp>
      <p:sp>
        <p:nvSpPr>
          <p:cNvPr id="58" name="TextBox 57"/>
          <p:cNvSpPr txBox="1"/>
          <p:nvPr/>
        </p:nvSpPr>
        <p:spPr>
          <a:xfrm>
            <a:off x="6066450" y="5368535"/>
            <a:ext cx="1823897" cy="461665"/>
          </a:xfrm>
          <a:prstGeom prst="rect">
            <a:avLst/>
          </a:prstGeom>
          <a:noFill/>
        </p:spPr>
        <p:txBody>
          <a:bodyPr wrap="none" rtlCol="0">
            <a:spAutoFit/>
          </a:bodyPr>
          <a:lstStyle/>
          <a:p>
            <a:r>
              <a:rPr lang="en-GB" sz="2400" dirty="0" smtClean="0">
                <a:solidFill>
                  <a:schemeClr val="tx1">
                    <a:lumMod val="65000"/>
                    <a:lumOff val="35000"/>
                  </a:schemeClr>
                </a:solidFill>
              </a:rPr>
              <a:t>Edge (or link)</a:t>
            </a:r>
            <a:endParaRPr lang="en-GB" sz="2400" dirty="0">
              <a:solidFill>
                <a:schemeClr val="tx1">
                  <a:lumMod val="65000"/>
                  <a:lumOff val="35000"/>
                </a:schemeClr>
              </a:solidFill>
            </a:endParaRPr>
          </a:p>
        </p:txBody>
      </p:sp>
      <p:sp>
        <p:nvSpPr>
          <p:cNvPr id="13" name="Rectangle 12"/>
          <p:cNvSpPr/>
          <p:nvPr/>
        </p:nvSpPr>
        <p:spPr>
          <a:xfrm>
            <a:off x="5300636" y="6165304"/>
            <a:ext cx="3403176" cy="369332"/>
          </a:xfrm>
          <a:prstGeom prst="rect">
            <a:avLst/>
          </a:prstGeom>
        </p:spPr>
        <p:txBody>
          <a:bodyPr wrap="none">
            <a:spAutoFit/>
          </a:bodyPr>
          <a:lstStyle/>
          <a:p>
            <a:r>
              <a:rPr lang="en-GB" b="1" i="1" dirty="0" smtClean="0">
                <a:solidFill>
                  <a:schemeClr val="accent3"/>
                </a:solidFill>
              </a:rPr>
              <a:t>1:</a:t>
            </a:r>
            <a:r>
              <a:rPr lang="en-GB" dirty="0" smtClean="0"/>
              <a:t> How are networks constructed?</a:t>
            </a:r>
            <a:endParaRPr lang="en-GB" dirty="0"/>
          </a:p>
        </p:txBody>
      </p:sp>
    </p:spTree>
    <p:extLst>
      <p:ext uri="{BB962C8B-B14F-4D97-AF65-F5344CB8AC3E}">
        <p14:creationId xmlns:p14="http://schemas.microsoft.com/office/powerpoint/2010/main" val="151064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7" grpId="0"/>
      <p:bldP spid="5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402748" y="2341268"/>
            <a:ext cx="4385276" cy="2333749"/>
            <a:chOff x="447880" y="1700808"/>
            <a:chExt cx="8012552" cy="4264104"/>
          </a:xfrm>
        </p:grpSpPr>
        <p:cxnSp>
          <p:nvCxnSpPr>
            <p:cNvPr id="5" name="Straight Connector 4"/>
            <p:cNvCxnSpPr>
              <a:stCxn id="8" idx="5"/>
              <a:endCxn id="21" idx="2"/>
            </p:cNvCxnSpPr>
            <p:nvPr/>
          </p:nvCxnSpPr>
          <p:spPr>
            <a:xfrm>
              <a:off x="2103825" y="5161225"/>
              <a:ext cx="1320671" cy="34648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47880" y="2340104"/>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A</a:t>
              </a:r>
              <a:endParaRPr lang="en-GB" sz="3600" dirty="0"/>
            </a:p>
          </p:txBody>
        </p:sp>
        <p:sp>
          <p:nvSpPr>
            <p:cNvPr id="7" name="Oval 6"/>
            <p:cNvSpPr/>
            <p:nvPr/>
          </p:nvSpPr>
          <p:spPr>
            <a:xfrm>
              <a:off x="2228608" y="192176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B</a:t>
              </a:r>
              <a:endParaRPr lang="en-GB" sz="3600" dirty="0"/>
            </a:p>
          </p:txBody>
        </p:sp>
        <p:sp>
          <p:nvSpPr>
            <p:cNvPr id="8" name="Oval 7"/>
            <p:cNvSpPr/>
            <p:nvPr/>
          </p:nvSpPr>
          <p:spPr>
            <a:xfrm>
              <a:off x="1323336" y="438073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C</a:t>
              </a:r>
            </a:p>
          </p:txBody>
        </p:sp>
        <p:sp>
          <p:nvSpPr>
            <p:cNvPr id="9" name="Oval 8"/>
            <p:cNvSpPr/>
            <p:nvPr/>
          </p:nvSpPr>
          <p:spPr>
            <a:xfrm>
              <a:off x="4338896" y="312345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E</a:t>
              </a:r>
              <a:endParaRPr lang="en-GB" sz="3600" dirty="0"/>
            </a:p>
          </p:txBody>
        </p:sp>
        <p:sp>
          <p:nvSpPr>
            <p:cNvPr id="10" name="Oval 9"/>
            <p:cNvSpPr/>
            <p:nvPr/>
          </p:nvSpPr>
          <p:spPr>
            <a:xfrm>
              <a:off x="7546032" y="32286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H</a:t>
              </a:r>
            </a:p>
          </p:txBody>
        </p:sp>
        <p:sp>
          <p:nvSpPr>
            <p:cNvPr id="11" name="Oval 10"/>
            <p:cNvSpPr/>
            <p:nvPr/>
          </p:nvSpPr>
          <p:spPr>
            <a:xfrm>
              <a:off x="5935960" y="17008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F</a:t>
              </a:r>
              <a:endParaRPr lang="en-GB" sz="3600" dirty="0"/>
            </a:p>
          </p:txBody>
        </p:sp>
        <p:sp>
          <p:nvSpPr>
            <p:cNvPr id="12" name="Oval 11"/>
            <p:cNvSpPr/>
            <p:nvPr/>
          </p:nvSpPr>
          <p:spPr>
            <a:xfrm>
              <a:off x="6130280" y="458112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G</a:t>
              </a:r>
              <a:endParaRPr lang="en-GB" sz="3600" dirty="0"/>
            </a:p>
          </p:txBody>
        </p:sp>
        <p:cxnSp>
          <p:nvCxnSpPr>
            <p:cNvPr id="13" name="Straight Connector 12"/>
            <p:cNvCxnSpPr>
              <a:stCxn id="9" idx="7"/>
              <a:endCxn id="11" idx="3"/>
            </p:cNvCxnSpPr>
            <p:nvPr/>
          </p:nvCxnSpPr>
          <p:spPr>
            <a:xfrm flipV="1">
              <a:off x="5119385" y="2481297"/>
              <a:ext cx="950486" cy="77607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5"/>
              <a:endCxn id="10" idx="1"/>
            </p:cNvCxnSpPr>
            <p:nvPr/>
          </p:nvCxnSpPr>
          <p:spPr>
            <a:xfrm>
              <a:off x="6716449" y="2481297"/>
              <a:ext cx="963494" cy="88122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5"/>
              <a:endCxn id="12" idx="1"/>
            </p:cNvCxnSpPr>
            <p:nvPr/>
          </p:nvCxnSpPr>
          <p:spPr>
            <a:xfrm>
              <a:off x="5119385" y="3903945"/>
              <a:ext cx="1144806" cy="81109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2" idx="7"/>
              <a:endCxn id="10" idx="3"/>
            </p:cNvCxnSpPr>
            <p:nvPr/>
          </p:nvCxnSpPr>
          <p:spPr>
            <a:xfrm flipV="1">
              <a:off x="6910769" y="4009097"/>
              <a:ext cx="769174" cy="70594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1"/>
              <a:endCxn id="6" idx="4"/>
            </p:cNvCxnSpPr>
            <p:nvPr/>
          </p:nvCxnSpPr>
          <p:spPr>
            <a:xfrm flipH="1" flipV="1">
              <a:off x="905080" y="3254504"/>
              <a:ext cx="552167" cy="12601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a:endCxn id="8" idx="7"/>
            </p:cNvCxnSpPr>
            <p:nvPr/>
          </p:nvCxnSpPr>
          <p:spPr>
            <a:xfrm flipH="1">
              <a:off x="2103825" y="2836168"/>
              <a:ext cx="581983" cy="16784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2"/>
              <a:endCxn id="6" idx="6"/>
            </p:cNvCxnSpPr>
            <p:nvPr/>
          </p:nvCxnSpPr>
          <p:spPr>
            <a:xfrm flipH="1">
              <a:off x="1362280" y="2378968"/>
              <a:ext cx="866328" cy="4183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6"/>
              <a:endCxn id="9" idx="1"/>
            </p:cNvCxnSpPr>
            <p:nvPr/>
          </p:nvCxnSpPr>
          <p:spPr>
            <a:xfrm>
              <a:off x="3143008" y="2378968"/>
              <a:ext cx="1329799" cy="87839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424496" y="5050512"/>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D</a:t>
              </a:r>
              <a:endParaRPr lang="en-GB" sz="3600" dirty="0"/>
            </a:p>
          </p:txBody>
        </p:sp>
        <p:cxnSp>
          <p:nvCxnSpPr>
            <p:cNvPr id="22" name="Straight Connector 21"/>
            <p:cNvCxnSpPr>
              <a:stCxn id="9" idx="4"/>
              <a:endCxn id="21" idx="7"/>
            </p:cNvCxnSpPr>
            <p:nvPr/>
          </p:nvCxnSpPr>
          <p:spPr>
            <a:xfrm flipH="1">
              <a:off x="4204985" y="4037856"/>
              <a:ext cx="591111" cy="114656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Title 1"/>
          <p:cNvSpPr>
            <a:spLocks noGrp="1"/>
          </p:cNvSpPr>
          <p:nvPr>
            <p:ph type="title"/>
          </p:nvPr>
        </p:nvSpPr>
        <p:spPr>
          <a:xfrm>
            <a:off x="457200" y="274638"/>
            <a:ext cx="8229600" cy="1143000"/>
          </a:xfrm>
          <a:ln>
            <a:solidFill>
              <a:schemeClr val="accent4"/>
            </a:solidFill>
          </a:ln>
        </p:spPr>
        <p:txBody>
          <a:bodyPr>
            <a:noAutofit/>
          </a:bodyPr>
          <a:lstStyle/>
          <a:p>
            <a:r>
              <a:rPr lang="en-GB" sz="3600" dirty="0" smtClean="0"/>
              <a:t>Networks are mathematical </a:t>
            </a:r>
            <a:r>
              <a:rPr lang="en-GB" sz="3600" i="1" u="sng" dirty="0" smtClean="0"/>
              <a:t>graphs</a:t>
            </a:r>
            <a:endParaRPr lang="en-GB" sz="3600" i="1" u="sng" dirty="0"/>
          </a:p>
        </p:txBody>
      </p:sp>
      <p:graphicFrame>
        <p:nvGraphicFramePr>
          <p:cNvPr id="26" name="Table 25"/>
          <p:cNvGraphicFramePr>
            <a:graphicFrameLocks noGrp="1"/>
          </p:cNvGraphicFramePr>
          <p:nvPr>
            <p:extLst>
              <p:ext uri="{D42A27DB-BD31-4B8C-83A1-F6EECF244321}">
                <p14:modId xmlns:p14="http://schemas.microsoft.com/office/powerpoint/2010/main" val="2486195344"/>
              </p:ext>
            </p:extLst>
          </p:nvPr>
        </p:nvGraphicFramePr>
        <p:xfrm>
          <a:off x="5508104" y="2060848"/>
          <a:ext cx="3323730" cy="3566160"/>
        </p:xfrm>
        <a:graphic>
          <a:graphicData uri="http://schemas.openxmlformats.org/drawingml/2006/table">
            <a:tbl>
              <a:tblPr firstRow="1" bandRow="1">
                <a:tableStyleId>{5C22544A-7EE6-4342-B048-85BDC9FD1C3A}</a:tableStyleId>
              </a:tblPr>
              <a:tblGrid>
                <a:gridCol w="368000"/>
                <a:gridCol w="368000"/>
                <a:gridCol w="368000"/>
                <a:gridCol w="368000"/>
                <a:gridCol w="368000"/>
                <a:gridCol w="368000"/>
                <a:gridCol w="368000"/>
                <a:gridCol w="368000"/>
                <a:gridCol w="379730"/>
              </a:tblGrid>
              <a:tr h="368000">
                <a:tc>
                  <a:txBody>
                    <a:bodyPr/>
                    <a:lstStyle/>
                    <a:p>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b="1" dirty="0" smtClean="0">
                          <a:solidFill>
                            <a:schemeClr val="accent3"/>
                          </a:solidFill>
                        </a:rPr>
                        <a:t>A</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b="1" dirty="0" smtClean="0">
                          <a:solidFill>
                            <a:schemeClr val="accent3"/>
                          </a:solidFill>
                        </a:rPr>
                        <a:t>B</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b="1" dirty="0" smtClean="0">
                          <a:solidFill>
                            <a:schemeClr val="accent3"/>
                          </a:solidFill>
                        </a:rPr>
                        <a:t>C</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b="1" dirty="0" smtClean="0">
                          <a:solidFill>
                            <a:schemeClr val="accent3"/>
                          </a:solidFill>
                        </a:rPr>
                        <a:t>D</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b="1" dirty="0" smtClean="0">
                          <a:solidFill>
                            <a:schemeClr val="accent3"/>
                          </a:solidFill>
                        </a:rPr>
                        <a:t>E</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b="1" dirty="0" smtClean="0">
                          <a:solidFill>
                            <a:schemeClr val="accent3"/>
                          </a:solidFill>
                        </a:rPr>
                        <a:t>F</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b="1" dirty="0" smtClean="0">
                          <a:solidFill>
                            <a:schemeClr val="accent3"/>
                          </a:solidFill>
                        </a:rPr>
                        <a:t>G</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b="1" dirty="0" smtClean="0">
                          <a:solidFill>
                            <a:schemeClr val="accent3"/>
                          </a:solidFill>
                        </a:rPr>
                        <a:t>H</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68000">
                <a:tc>
                  <a:txBody>
                    <a:bodyPr/>
                    <a:lstStyle/>
                    <a:p>
                      <a:r>
                        <a:rPr lang="en-GB" sz="2000" b="1" dirty="0" smtClean="0">
                          <a:solidFill>
                            <a:schemeClr val="accent3"/>
                          </a:solidFill>
                        </a:rPr>
                        <a:t>A</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b="0" dirty="0" smtClean="0">
                          <a:solidFill>
                            <a:srgbClr val="FF0000"/>
                          </a:solidFill>
                        </a:rPr>
                        <a:t>1</a:t>
                      </a:r>
                      <a:endParaRPr lang="en-GB" sz="20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68000">
                <a:tc>
                  <a:txBody>
                    <a:bodyPr/>
                    <a:lstStyle/>
                    <a:p>
                      <a:r>
                        <a:rPr lang="en-GB" sz="2000" b="1" dirty="0" smtClean="0">
                          <a:solidFill>
                            <a:schemeClr val="accent3"/>
                          </a:solidFill>
                        </a:rPr>
                        <a:t>B</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68000">
                <a:tc>
                  <a:txBody>
                    <a:bodyPr/>
                    <a:lstStyle/>
                    <a:p>
                      <a:r>
                        <a:rPr lang="en-GB" sz="2000" b="1" dirty="0" smtClean="0">
                          <a:solidFill>
                            <a:schemeClr val="accent3"/>
                          </a:solidFill>
                        </a:rPr>
                        <a:t>C</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68000">
                <a:tc>
                  <a:txBody>
                    <a:bodyPr/>
                    <a:lstStyle/>
                    <a:p>
                      <a:r>
                        <a:rPr lang="en-GB" sz="2000" b="1" dirty="0" smtClean="0">
                          <a:solidFill>
                            <a:schemeClr val="accent3"/>
                          </a:solidFill>
                        </a:rPr>
                        <a:t>D</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68000">
                <a:tc>
                  <a:txBody>
                    <a:bodyPr/>
                    <a:lstStyle/>
                    <a:p>
                      <a:r>
                        <a:rPr lang="en-GB" sz="2000" b="1" dirty="0" smtClean="0">
                          <a:solidFill>
                            <a:schemeClr val="accent3"/>
                          </a:solidFill>
                        </a:rPr>
                        <a:t>E</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68000">
                <a:tc>
                  <a:txBody>
                    <a:bodyPr/>
                    <a:lstStyle/>
                    <a:p>
                      <a:r>
                        <a:rPr lang="en-GB" sz="2000" b="1" dirty="0" smtClean="0">
                          <a:solidFill>
                            <a:schemeClr val="accent3"/>
                          </a:solidFill>
                        </a:rPr>
                        <a:t>F</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68000">
                <a:tc>
                  <a:txBody>
                    <a:bodyPr/>
                    <a:lstStyle/>
                    <a:p>
                      <a:r>
                        <a:rPr lang="en-GB" sz="2000" b="1" dirty="0" smtClean="0">
                          <a:solidFill>
                            <a:schemeClr val="accent3"/>
                          </a:solidFill>
                        </a:rPr>
                        <a:t>G</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68000">
                <a:tc>
                  <a:txBody>
                    <a:bodyPr/>
                    <a:lstStyle/>
                    <a:p>
                      <a:r>
                        <a:rPr lang="en-GB" sz="2000" b="1" dirty="0" smtClean="0">
                          <a:solidFill>
                            <a:schemeClr val="accent3"/>
                          </a:solidFill>
                        </a:rPr>
                        <a:t>H</a:t>
                      </a:r>
                      <a:endParaRPr lang="en-GB" sz="2000" b="1"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rgbClr val="FF0000"/>
                          </a:solidFill>
                        </a:rPr>
                        <a:t>1</a:t>
                      </a:r>
                      <a:endParaRPr lang="en-GB" sz="20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GB" sz="2000" dirty="0" smtClean="0">
                          <a:solidFill>
                            <a:schemeClr val="tx1"/>
                          </a:solidFill>
                        </a:rPr>
                        <a:t>0</a:t>
                      </a:r>
                      <a:endParaRPr lang="en-GB"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27" name="TextBox 26"/>
          <p:cNvSpPr txBox="1"/>
          <p:nvPr/>
        </p:nvSpPr>
        <p:spPr>
          <a:xfrm>
            <a:off x="4499992" y="3620337"/>
            <a:ext cx="606256" cy="1107996"/>
          </a:xfrm>
          <a:prstGeom prst="rect">
            <a:avLst/>
          </a:prstGeom>
          <a:noFill/>
        </p:spPr>
        <p:txBody>
          <a:bodyPr wrap="none" rtlCol="0">
            <a:spAutoFit/>
          </a:bodyPr>
          <a:lstStyle/>
          <a:p>
            <a:r>
              <a:rPr lang="en-GB" sz="6600" dirty="0" smtClean="0"/>
              <a:t>=</a:t>
            </a:r>
            <a:endParaRPr lang="en-GB" dirty="0"/>
          </a:p>
        </p:txBody>
      </p:sp>
      <p:sp>
        <p:nvSpPr>
          <p:cNvPr id="29" name="Rectangle 28"/>
          <p:cNvSpPr/>
          <p:nvPr/>
        </p:nvSpPr>
        <p:spPr>
          <a:xfrm>
            <a:off x="5300636" y="6165304"/>
            <a:ext cx="3403176" cy="369332"/>
          </a:xfrm>
          <a:prstGeom prst="rect">
            <a:avLst/>
          </a:prstGeom>
        </p:spPr>
        <p:txBody>
          <a:bodyPr wrap="none">
            <a:spAutoFit/>
          </a:bodyPr>
          <a:lstStyle/>
          <a:p>
            <a:r>
              <a:rPr lang="en-GB" b="1" i="1" dirty="0" smtClean="0">
                <a:solidFill>
                  <a:schemeClr val="accent3"/>
                </a:solidFill>
              </a:rPr>
              <a:t>1:</a:t>
            </a:r>
            <a:r>
              <a:rPr lang="en-GB" dirty="0" smtClean="0"/>
              <a:t> How are networks constructed?</a:t>
            </a:r>
            <a:endParaRPr lang="en-GB" dirty="0"/>
          </a:p>
        </p:txBody>
      </p:sp>
      <p:sp>
        <p:nvSpPr>
          <p:cNvPr id="30" name="Oval 29"/>
          <p:cNvSpPr/>
          <p:nvPr/>
        </p:nvSpPr>
        <p:spPr>
          <a:xfrm>
            <a:off x="2267864" y="2853056"/>
            <a:ext cx="1080000" cy="1080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5296198" y="3990960"/>
            <a:ext cx="3668290" cy="554145"/>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643879" y="5170744"/>
            <a:ext cx="3679982" cy="461665"/>
          </a:xfrm>
          <a:prstGeom prst="rect">
            <a:avLst/>
          </a:prstGeom>
          <a:noFill/>
          <a:ln>
            <a:solidFill>
              <a:schemeClr val="accent4"/>
            </a:solidFill>
          </a:ln>
        </p:spPr>
        <p:txBody>
          <a:bodyPr wrap="none" rtlCol="0">
            <a:spAutoFit/>
          </a:bodyPr>
          <a:lstStyle/>
          <a:p>
            <a:r>
              <a:rPr lang="en-GB" sz="2400" dirty="0" smtClean="0"/>
              <a:t>Node E has a degree (</a:t>
            </a:r>
            <a:r>
              <a:rPr lang="en-GB" sz="2400" i="1" dirty="0" smtClean="0"/>
              <a:t>k</a:t>
            </a:r>
            <a:r>
              <a:rPr lang="en-GB" sz="2400" dirty="0" smtClean="0"/>
              <a:t>) of 4</a:t>
            </a:r>
          </a:p>
        </p:txBody>
      </p:sp>
    </p:spTree>
    <p:extLst>
      <p:ext uri="{BB962C8B-B14F-4D97-AF65-F5344CB8AC3E}">
        <p14:creationId xmlns:p14="http://schemas.microsoft.com/office/powerpoint/2010/main" val="42336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Networks are mathematical </a:t>
            </a:r>
            <a:r>
              <a:rPr lang="en-GB" i="1" u="sng" dirty="0"/>
              <a:t>graphs</a:t>
            </a:r>
            <a:endParaRPr lang="en-GB" dirty="0"/>
          </a:p>
        </p:txBody>
      </p:sp>
      <p:cxnSp>
        <p:nvCxnSpPr>
          <p:cNvPr id="26" name="Straight Connector 25"/>
          <p:cNvCxnSpPr/>
          <p:nvPr/>
        </p:nvCxnSpPr>
        <p:spPr>
          <a:xfrm>
            <a:off x="6228184" y="2177807"/>
            <a:ext cx="0" cy="2178005"/>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28184" y="4355812"/>
            <a:ext cx="2232248"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444208" y="4427820"/>
            <a:ext cx="1752403" cy="369332"/>
          </a:xfrm>
          <a:prstGeom prst="rect">
            <a:avLst/>
          </a:prstGeom>
          <a:noFill/>
        </p:spPr>
        <p:txBody>
          <a:bodyPr wrap="none" rtlCol="0">
            <a:spAutoFit/>
          </a:bodyPr>
          <a:lstStyle/>
          <a:p>
            <a:r>
              <a:rPr lang="en-GB" dirty="0" smtClean="0"/>
              <a:t>2           3            4</a:t>
            </a:r>
            <a:endParaRPr lang="en-GB" dirty="0"/>
          </a:p>
        </p:txBody>
      </p:sp>
      <p:sp>
        <p:nvSpPr>
          <p:cNvPr id="30" name="Rectangle 29"/>
          <p:cNvSpPr/>
          <p:nvPr/>
        </p:nvSpPr>
        <p:spPr>
          <a:xfrm>
            <a:off x="5300636" y="6165304"/>
            <a:ext cx="3403176" cy="369332"/>
          </a:xfrm>
          <a:prstGeom prst="rect">
            <a:avLst/>
          </a:prstGeom>
        </p:spPr>
        <p:txBody>
          <a:bodyPr wrap="none">
            <a:spAutoFit/>
          </a:bodyPr>
          <a:lstStyle/>
          <a:p>
            <a:r>
              <a:rPr lang="en-GB" b="1" i="1" dirty="0" smtClean="0">
                <a:solidFill>
                  <a:schemeClr val="accent3"/>
                </a:solidFill>
              </a:rPr>
              <a:t>1:</a:t>
            </a:r>
            <a:r>
              <a:rPr lang="en-GB" dirty="0" smtClean="0"/>
              <a:t> How are networks constructed?</a:t>
            </a:r>
            <a:endParaRPr lang="en-GB" dirty="0"/>
          </a:p>
        </p:txBody>
      </p:sp>
      <p:sp>
        <p:nvSpPr>
          <p:cNvPr id="31" name="Rectangle 30"/>
          <p:cNvSpPr/>
          <p:nvPr/>
        </p:nvSpPr>
        <p:spPr>
          <a:xfrm>
            <a:off x="6444208" y="2555612"/>
            <a:ext cx="288032" cy="1800000"/>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7164288" y="3635812"/>
            <a:ext cx="288032" cy="720000"/>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7884368" y="3995812"/>
            <a:ext cx="288032" cy="360000"/>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p:cNvSpPr txBox="1"/>
          <p:nvPr/>
        </p:nvSpPr>
        <p:spPr>
          <a:xfrm>
            <a:off x="5766519" y="2033895"/>
            <a:ext cx="461665" cy="2393925"/>
          </a:xfrm>
          <a:prstGeom prst="rect">
            <a:avLst/>
          </a:prstGeom>
          <a:noFill/>
        </p:spPr>
        <p:txBody>
          <a:bodyPr vert="vert270" wrap="none" rtlCol="0">
            <a:spAutoFit/>
          </a:bodyPr>
          <a:lstStyle/>
          <a:p>
            <a:r>
              <a:rPr lang="en-GB" b="1" dirty="0" smtClean="0"/>
              <a:t>Degree Distribution </a:t>
            </a:r>
            <a:r>
              <a:rPr lang="en-GB" b="1" i="1" dirty="0" smtClean="0"/>
              <a:t>p(k)</a:t>
            </a:r>
            <a:endParaRPr lang="en-GB" b="1" i="1" dirty="0"/>
          </a:p>
        </p:txBody>
      </p:sp>
      <p:sp>
        <p:nvSpPr>
          <p:cNvPr id="35" name="TextBox 34"/>
          <p:cNvSpPr txBox="1"/>
          <p:nvPr/>
        </p:nvSpPr>
        <p:spPr>
          <a:xfrm>
            <a:off x="6732240" y="4715852"/>
            <a:ext cx="1028487" cy="369332"/>
          </a:xfrm>
          <a:prstGeom prst="rect">
            <a:avLst/>
          </a:prstGeom>
          <a:noFill/>
        </p:spPr>
        <p:txBody>
          <a:bodyPr wrap="none" rtlCol="0">
            <a:spAutoFit/>
          </a:bodyPr>
          <a:lstStyle/>
          <a:p>
            <a:r>
              <a:rPr lang="en-GB" b="1" dirty="0" smtClean="0"/>
              <a:t>Degree </a:t>
            </a:r>
            <a:r>
              <a:rPr lang="en-GB" b="1" i="1" dirty="0" smtClean="0"/>
              <a:t>k</a:t>
            </a:r>
            <a:endParaRPr lang="en-GB" b="1" i="1" dirty="0"/>
          </a:p>
        </p:txBody>
      </p:sp>
      <p:grpSp>
        <p:nvGrpSpPr>
          <p:cNvPr id="36" name="Group 35"/>
          <p:cNvGrpSpPr>
            <a:grpSpLocks noChangeAspect="1"/>
          </p:cNvGrpSpPr>
          <p:nvPr/>
        </p:nvGrpSpPr>
        <p:grpSpPr>
          <a:xfrm>
            <a:off x="402748" y="2341268"/>
            <a:ext cx="4385276" cy="2333749"/>
            <a:chOff x="447880" y="1700808"/>
            <a:chExt cx="8012552" cy="4264104"/>
          </a:xfrm>
        </p:grpSpPr>
        <p:cxnSp>
          <p:nvCxnSpPr>
            <p:cNvPr id="37" name="Straight Connector 36"/>
            <p:cNvCxnSpPr>
              <a:stCxn id="40" idx="5"/>
              <a:endCxn id="53" idx="2"/>
            </p:cNvCxnSpPr>
            <p:nvPr/>
          </p:nvCxnSpPr>
          <p:spPr>
            <a:xfrm>
              <a:off x="2103825" y="5161225"/>
              <a:ext cx="1320671" cy="34648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447880" y="2340104"/>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A</a:t>
              </a:r>
              <a:endParaRPr lang="en-GB" sz="3600" dirty="0"/>
            </a:p>
          </p:txBody>
        </p:sp>
        <p:sp>
          <p:nvSpPr>
            <p:cNvPr id="39" name="Oval 38"/>
            <p:cNvSpPr/>
            <p:nvPr/>
          </p:nvSpPr>
          <p:spPr>
            <a:xfrm>
              <a:off x="2228608" y="192176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B</a:t>
              </a:r>
              <a:endParaRPr lang="en-GB" sz="3600" dirty="0"/>
            </a:p>
          </p:txBody>
        </p:sp>
        <p:sp>
          <p:nvSpPr>
            <p:cNvPr id="40" name="Oval 39"/>
            <p:cNvSpPr/>
            <p:nvPr/>
          </p:nvSpPr>
          <p:spPr>
            <a:xfrm>
              <a:off x="1323336" y="438073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C</a:t>
              </a:r>
            </a:p>
          </p:txBody>
        </p:sp>
        <p:sp>
          <p:nvSpPr>
            <p:cNvPr id="41" name="Oval 40"/>
            <p:cNvSpPr/>
            <p:nvPr/>
          </p:nvSpPr>
          <p:spPr>
            <a:xfrm>
              <a:off x="4338896" y="312345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E</a:t>
              </a:r>
              <a:endParaRPr lang="en-GB" sz="3600" dirty="0"/>
            </a:p>
          </p:txBody>
        </p:sp>
        <p:sp>
          <p:nvSpPr>
            <p:cNvPr id="42" name="Oval 41"/>
            <p:cNvSpPr/>
            <p:nvPr/>
          </p:nvSpPr>
          <p:spPr>
            <a:xfrm>
              <a:off x="7546032" y="32286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H</a:t>
              </a:r>
            </a:p>
          </p:txBody>
        </p:sp>
        <p:sp>
          <p:nvSpPr>
            <p:cNvPr id="43" name="Oval 42"/>
            <p:cNvSpPr/>
            <p:nvPr/>
          </p:nvSpPr>
          <p:spPr>
            <a:xfrm>
              <a:off x="5935960" y="17008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F</a:t>
              </a:r>
              <a:endParaRPr lang="en-GB" sz="3600" dirty="0"/>
            </a:p>
          </p:txBody>
        </p:sp>
        <p:sp>
          <p:nvSpPr>
            <p:cNvPr id="44" name="Oval 43"/>
            <p:cNvSpPr/>
            <p:nvPr/>
          </p:nvSpPr>
          <p:spPr>
            <a:xfrm>
              <a:off x="6130280" y="458112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G</a:t>
              </a:r>
              <a:endParaRPr lang="en-GB" sz="3600" dirty="0"/>
            </a:p>
          </p:txBody>
        </p:sp>
        <p:cxnSp>
          <p:nvCxnSpPr>
            <p:cNvPr id="45" name="Straight Connector 44"/>
            <p:cNvCxnSpPr>
              <a:stCxn id="41" idx="7"/>
              <a:endCxn id="43" idx="3"/>
            </p:cNvCxnSpPr>
            <p:nvPr/>
          </p:nvCxnSpPr>
          <p:spPr>
            <a:xfrm flipV="1">
              <a:off x="5119385" y="2481297"/>
              <a:ext cx="950486" cy="77607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3" idx="5"/>
              <a:endCxn id="42" idx="1"/>
            </p:cNvCxnSpPr>
            <p:nvPr/>
          </p:nvCxnSpPr>
          <p:spPr>
            <a:xfrm>
              <a:off x="6716449" y="2481297"/>
              <a:ext cx="963494" cy="88122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1" idx="5"/>
              <a:endCxn id="44" idx="1"/>
            </p:cNvCxnSpPr>
            <p:nvPr/>
          </p:nvCxnSpPr>
          <p:spPr>
            <a:xfrm>
              <a:off x="5119385" y="3903945"/>
              <a:ext cx="1144806" cy="81109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4" idx="7"/>
              <a:endCxn id="42" idx="3"/>
            </p:cNvCxnSpPr>
            <p:nvPr/>
          </p:nvCxnSpPr>
          <p:spPr>
            <a:xfrm flipV="1">
              <a:off x="6910769" y="4009097"/>
              <a:ext cx="769174" cy="70594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0" idx="1"/>
              <a:endCxn id="38" idx="4"/>
            </p:cNvCxnSpPr>
            <p:nvPr/>
          </p:nvCxnSpPr>
          <p:spPr>
            <a:xfrm flipH="1" flipV="1">
              <a:off x="905080" y="3254504"/>
              <a:ext cx="552167" cy="12601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9" idx="4"/>
              <a:endCxn id="40" idx="7"/>
            </p:cNvCxnSpPr>
            <p:nvPr/>
          </p:nvCxnSpPr>
          <p:spPr>
            <a:xfrm flipH="1">
              <a:off x="2103825" y="2836168"/>
              <a:ext cx="581983" cy="16784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9" idx="2"/>
              <a:endCxn id="38" idx="6"/>
            </p:cNvCxnSpPr>
            <p:nvPr/>
          </p:nvCxnSpPr>
          <p:spPr>
            <a:xfrm flipH="1">
              <a:off x="1362280" y="2378968"/>
              <a:ext cx="866328" cy="4183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9" idx="6"/>
              <a:endCxn id="41" idx="1"/>
            </p:cNvCxnSpPr>
            <p:nvPr/>
          </p:nvCxnSpPr>
          <p:spPr>
            <a:xfrm>
              <a:off x="3143008" y="2378968"/>
              <a:ext cx="1329799" cy="87839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3424496" y="5050512"/>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D</a:t>
              </a:r>
              <a:endParaRPr lang="en-GB" sz="3600" dirty="0"/>
            </a:p>
          </p:txBody>
        </p:sp>
        <p:cxnSp>
          <p:nvCxnSpPr>
            <p:cNvPr id="54" name="Straight Connector 53"/>
            <p:cNvCxnSpPr>
              <a:stCxn id="41" idx="4"/>
              <a:endCxn id="53" idx="7"/>
            </p:cNvCxnSpPr>
            <p:nvPr/>
          </p:nvCxnSpPr>
          <p:spPr>
            <a:xfrm flipH="1">
              <a:off x="4204985" y="4037856"/>
              <a:ext cx="591111" cy="114656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4860032" y="5356000"/>
            <a:ext cx="3073214" cy="461665"/>
          </a:xfrm>
          <a:prstGeom prst="rect">
            <a:avLst/>
          </a:prstGeom>
          <a:noFill/>
          <a:ln>
            <a:solidFill>
              <a:schemeClr val="accent4"/>
            </a:solidFill>
          </a:ln>
        </p:spPr>
        <p:txBody>
          <a:bodyPr wrap="none" rtlCol="0">
            <a:spAutoFit/>
          </a:bodyPr>
          <a:lstStyle/>
          <a:p>
            <a:r>
              <a:rPr lang="en-GB" sz="2400" dirty="0" smtClean="0"/>
              <a:t>Network </a:t>
            </a:r>
            <a:r>
              <a:rPr lang="en-GB" sz="2400" i="1" dirty="0" smtClean="0"/>
              <a:t>N </a:t>
            </a:r>
            <a:r>
              <a:rPr lang="en-GB" sz="2400" dirty="0" smtClean="0"/>
              <a:t>is </a:t>
            </a:r>
            <a:r>
              <a:rPr lang="en-GB" sz="2400" i="1" u="sng" dirty="0" smtClean="0"/>
              <a:t>scale-free</a:t>
            </a:r>
            <a:endParaRPr lang="en-GB" sz="2400" i="1" dirty="0" smtClean="0"/>
          </a:p>
        </p:txBody>
      </p:sp>
      <p:sp>
        <p:nvSpPr>
          <p:cNvPr id="56" name="Oval 55"/>
          <p:cNvSpPr/>
          <p:nvPr/>
        </p:nvSpPr>
        <p:spPr>
          <a:xfrm>
            <a:off x="2267864" y="2853056"/>
            <a:ext cx="1080000" cy="1080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p:cNvSpPr/>
          <p:nvPr/>
        </p:nvSpPr>
        <p:spPr>
          <a:xfrm>
            <a:off x="7652775" y="3675967"/>
            <a:ext cx="807657" cy="1080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p:cNvSpPr/>
          <p:nvPr/>
        </p:nvSpPr>
        <p:spPr>
          <a:xfrm>
            <a:off x="107624" y="2412800"/>
            <a:ext cx="1080000" cy="1080000"/>
          </a:xfrm>
          <a:prstGeom prst="ellipse">
            <a:avLst/>
          </a:prstGeom>
          <a:no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p:cNvSpPr/>
          <p:nvPr/>
        </p:nvSpPr>
        <p:spPr>
          <a:xfrm>
            <a:off x="3082513" y="2006087"/>
            <a:ext cx="1080000" cy="1080000"/>
          </a:xfrm>
          <a:prstGeom prst="ellipse">
            <a:avLst/>
          </a:prstGeom>
          <a:no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p:cNvSpPr/>
          <p:nvPr/>
        </p:nvSpPr>
        <p:spPr>
          <a:xfrm>
            <a:off x="3997798" y="2887661"/>
            <a:ext cx="1080000" cy="1080000"/>
          </a:xfrm>
          <a:prstGeom prst="ellipse">
            <a:avLst/>
          </a:prstGeom>
          <a:no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p:cNvSpPr/>
          <p:nvPr/>
        </p:nvSpPr>
        <p:spPr>
          <a:xfrm>
            <a:off x="3222956" y="3695158"/>
            <a:ext cx="1080000" cy="1080000"/>
          </a:xfrm>
          <a:prstGeom prst="ellipse">
            <a:avLst/>
          </a:prstGeom>
          <a:no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1742078" y="3889243"/>
            <a:ext cx="1080000" cy="1080000"/>
          </a:xfrm>
          <a:prstGeom prst="ellipse">
            <a:avLst/>
          </a:prstGeom>
          <a:no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p:cNvSpPr/>
          <p:nvPr/>
        </p:nvSpPr>
        <p:spPr>
          <a:xfrm>
            <a:off x="6084288" y="2286904"/>
            <a:ext cx="1080000" cy="2510248"/>
          </a:xfrm>
          <a:prstGeom prst="ellipse">
            <a:avLst/>
          </a:prstGeom>
          <a:no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TextBox 63"/>
          <p:cNvSpPr txBox="1"/>
          <p:nvPr/>
        </p:nvSpPr>
        <p:spPr>
          <a:xfrm>
            <a:off x="755576" y="5355999"/>
            <a:ext cx="3903889" cy="461665"/>
          </a:xfrm>
          <a:prstGeom prst="rect">
            <a:avLst/>
          </a:prstGeom>
          <a:noFill/>
          <a:ln>
            <a:solidFill>
              <a:schemeClr val="accent4"/>
            </a:solidFill>
          </a:ln>
        </p:spPr>
        <p:txBody>
          <a:bodyPr wrap="none" rtlCol="0">
            <a:spAutoFit/>
          </a:bodyPr>
          <a:lstStyle/>
          <a:p>
            <a:r>
              <a:rPr lang="en-GB" sz="2400" dirty="0" smtClean="0"/>
              <a:t>Node E</a:t>
            </a:r>
            <a:r>
              <a:rPr lang="en-GB" sz="2400" i="1" dirty="0" smtClean="0"/>
              <a:t> </a:t>
            </a:r>
            <a:r>
              <a:rPr lang="en-GB" sz="2400" dirty="0" smtClean="0"/>
              <a:t>is the most connected</a:t>
            </a:r>
            <a:endParaRPr lang="en-GB" sz="2400" i="1" dirty="0" smtClean="0"/>
          </a:p>
        </p:txBody>
      </p:sp>
    </p:spTree>
    <p:extLst>
      <p:ext uri="{BB962C8B-B14F-4D97-AF65-F5344CB8AC3E}">
        <p14:creationId xmlns:p14="http://schemas.microsoft.com/office/powerpoint/2010/main" val="183405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6" grpId="1" animBg="1"/>
      <p:bldP spid="57" grpId="0" animBg="1"/>
      <p:bldP spid="57" grpId="1" animBg="1"/>
      <p:bldP spid="58" grpId="0" animBg="1"/>
      <p:bldP spid="59" grpId="0" animBg="1"/>
      <p:bldP spid="60" grpId="0" animBg="1"/>
      <p:bldP spid="61" grpId="0" animBg="1"/>
      <p:bldP spid="62" grpId="0" animBg="1"/>
      <p:bldP spid="63"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Networks can be </a:t>
            </a:r>
            <a:r>
              <a:rPr lang="en-GB" i="1" u="sng" dirty="0" smtClean="0"/>
              <a:t>directed</a:t>
            </a:r>
            <a:r>
              <a:rPr lang="en-GB" i="1" dirty="0" smtClean="0"/>
              <a:t> </a:t>
            </a:r>
            <a:r>
              <a:rPr lang="en-GB" dirty="0" smtClean="0"/>
              <a:t>or </a:t>
            </a:r>
            <a:r>
              <a:rPr lang="en-GB" i="1" u="sng" dirty="0" smtClean="0"/>
              <a:t>undirected</a:t>
            </a:r>
            <a:endParaRPr lang="en-GB" sz="3600" dirty="0"/>
          </a:p>
        </p:txBody>
      </p:sp>
      <p:sp>
        <p:nvSpPr>
          <p:cNvPr id="4" name="Rectangle 3"/>
          <p:cNvSpPr/>
          <p:nvPr/>
        </p:nvSpPr>
        <p:spPr>
          <a:xfrm>
            <a:off x="5300636" y="6165304"/>
            <a:ext cx="3403176" cy="369332"/>
          </a:xfrm>
          <a:prstGeom prst="rect">
            <a:avLst/>
          </a:prstGeom>
        </p:spPr>
        <p:txBody>
          <a:bodyPr wrap="none">
            <a:spAutoFit/>
          </a:bodyPr>
          <a:lstStyle/>
          <a:p>
            <a:r>
              <a:rPr lang="en-GB" b="1" i="1" dirty="0" smtClean="0">
                <a:solidFill>
                  <a:schemeClr val="accent3"/>
                </a:solidFill>
              </a:rPr>
              <a:t>1:</a:t>
            </a:r>
            <a:r>
              <a:rPr lang="en-GB" dirty="0" smtClean="0"/>
              <a:t> How are networks constructed?</a:t>
            </a:r>
            <a:endParaRPr lang="en-GB" dirty="0"/>
          </a:p>
        </p:txBody>
      </p:sp>
      <p:grpSp>
        <p:nvGrpSpPr>
          <p:cNvPr id="5" name="Group 4"/>
          <p:cNvGrpSpPr>
            <a:grpSpLocks noChangeAspect="1"/>
          </p:cNvGrpSpPr>
          <p:nvPr/>
        </p:nvGrpSpPr>
        <p:grpSpPr>
          <a:xfrm>
            <a:off x="4748593" y="2027817"/>
            <a:ext cx="4126437" cy="2196000"/>
            <a:chOff x="447880" y="1700808"/>
            <a:chExt cx="8012552" cy="4264104"/>
          </a:xfrm>
          <a:solidFill>
            <a:schemeClr val="accent3">
              <a:lumMod val="20000"/>
              <a:lumOff val="80000"/>
            </a:schemeClr>
          </a:solidFill>
        </p:grpSpPr>
        <p:cxnSp>
          <p:nvCxnSpPr>
            <p:cNvPr id="6" name="Straight Connector 5"/>
            <p:cNvCxnSpPr>
              <a:stCxn id="9" idx="5"/>
              <a:endCxn id="22" idx="2"/>
            </p:cNvCxnSpPr>
            <p:nvPr/>
          </p:nvCxnSpPr>
          <p:spPr>
            <a:xfrm>
              <a:off x="2103825" y="5161225"/>
              <a:ext cx="1320671" cy="346487"/>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47880" y="2340104"/>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A</a:t>
              </a:r>
              <a:endParaRPr lang="en-GB" sz="3600" dirty="0">
                <a:solidFill>
                  <a:sysClr val="windowText" lastClr="000000"/>
                </a:solidFill>
              </a:endParaRPr>
            </a:p>
          </p:txBody>
        </p:sp>
        <p:sp>
          <p:nvSpPr>
            <p:cNvPr id="8" name="Oval 7"/>
            <p:cNvSpPr/>
            <p:nvPr/>
          </p:nvSpPr>
          <p:spPr>
            <a:xfrm>
              <a:off x="2228608" y="1921768"/>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B</a:t>
              </a:r>
              <a:endParaRPr lang="en-GB" sz="3600" dirty="0">
                <a:solidFill>
                  <a:sysClr val="windowText" lastClr="000000"/>
                </a:solidFill>
              </a:endParaRPr>
            </a:p>
          </p:txBody>
        </p:sp>
        <p:sp>
          <p:nvSpPr>
            <p:cNvPr id="9" name="Oval 8"/>
            <p:cNvSpPr/>
            <p:nvPr/>
          </p:nvSpPr>
          <p:spPr>
            <a:xfrm>
              <a:off x="1323336" y="4380736"/>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ysClr val="windowText" lastClr="000000"/>
                  </a:solidFill>
                </a:rPr>
                <a:t>C</a:t>
              </a:r>
            </a:p>
          </p:txBody>
        </p:sp>
        <p:sp>
          <p:nvSpPr>
            <p:cNvPr id="10" name="Oval 9"/>
            <p:cNvSpPr/>
            <p:nvPr/>
          </p:nvSpPr>
          <p:spPr>
            <a:xfrm>
              <a:off x="4338896" y="3123456"/>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E</a:t>
              </a:r>
              <a:endParaRPr lang="en-GB" sz="3600" dirty="0">
                <a:solidFill>
                  <a:sysClr val="windowText" lastClr="000000"/>
                </a:solidFill>
              </a:endParaRPr>
            </a:p>
          </p:txBody>
        </p:sp>
        <p:sp>
          <p:nvSpPr>
            <p:cNvPr id="11" name="Oval 10"/>
            <p:cNvSpPr/>
            <p:nvPr/>
          </p:nvSpPr>
          <p:spPr>
            <a:xfrm>
              <a:off x="7546032" y="3228608"/>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ysClr val="windowText" lastClr="000000"/>
                  </a:solidFill>
                </a:rPr>
                <a:t>H</a:t>
              </a:r>
            </a:p>
          </p:txBody>
        </p:sp>
        <p:sp>
          <p:nvSpPr>
            <p:cNvPr id="12" name="Oval 11"/>
            <p:cNvSpPr/>
            <p:nvPr/>
          </p:nvSpPr>
          <p:spPr>
            <a:xfrm>
              <a:off x="5935960" y="1700808"/>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F</a:t>
              </a:r>
              <a:endParaRPr lang="en-GB" sz="3600" dirty="0">
                <a:solidFill>
                  <a:sysClr val="windowText" lastClr="000000"/>
                </a:solidFill>
              </a:endParaRPr>
            </a:p>
          </p:txBody>
        </p:sp>
        <p:sp>
          <p:nvSpPr>
            <p:cNvPr id="13" name="Oval 12"/>
            <p:cNvSpPr/>
            <p:nvPr/>
          </p:nvSpPr>
          <p:spPr>
            <a:xfrm>
              <a:off x="6130280" y="4581128"/>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G</a:t>
              </a:r>
              <a:endParaRPr lang="en-GB" sz="3600" dirty="0">
                <a:solidFill>
                  <a:sysClr val="windowText" lastClr="000000"/>
                </a:solidFill>
              </a:endParaRPr>
            </a:p>
          </p:txBody>
        </p:sp>
        <p:cxnSp>
          <p:nvCxnSpPr>
            <p:cNvPr id="14" name="Straight Connector 13"/>
            <p:cNvCxnSpPr>
              <a:stCxn id="10" idx="7"/>
              <a:endCxn id="12" idx="3"/>
            </p:cNvCxnSpPr>
            <p:nvPr/>
          </p:nvCxnSpPr>
          <p:spPr>
            <a:xfrm flipV="1">
              <a:off x="5119385" y="2481297"/>
              <a:ext cx="950486" cy="776070"/>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2" idx="5"/>
              <a:endCxn id="11" idx="1"/>
            </p:cNvCxnSpPr>
            <p:nvPr/>
          </p:nvCxnSpPr>
          <p:spPr>
            <a:xfrm>
              <a:off x="6716449" y="2481297"/>
              <a:ext cx="963494" cy="881222"/>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5"/>
              <a:endCxn id="13" idx="1"/>
            </p:cNvCxnSpPr>
            <p:nvPr/>
          </p:nvCxnSpPr>
          <p:spPr>
            <a:xfrm>
              <a:off x="5119385" y="3903945"/>
              <a:ext cx="1144806" cy="811094"/>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7"/>
              <a:endCxn id="11" idx="3"/>
            </p:cNvCxnSpPr>
            <p:nvPr/>
          </p:nvCxnSpPr>
          <p:spPr>
            <a:xfrm flipV="1">
              <a:off x="6910769" y="4009097"/>
              <a:ext cx="769174" cy="705942"/>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1"/>
              <a:endCxn id="7" idx="4"/>
            </p:cNvCxnSpPr>
            <p:nvPr/>
          </p:nvCxnSpPr>
          <p:spPr>
            <a:xfrm flipH="1" flipV="1">
              <a:off x="905080" y="3254504"/>
              <a:ext cx="552167" cy="1260143"/>
            </a:xfrm>
            <a:prstGeom prst="line">
              <a:avLst/>
            </a:prstGeom>
            <a:grpFill/>
            <a:ln w="2857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a:endCxn id="9" idx="7"/>
            </p:cNvCxnSpPr>
            <p:nvPr/>
          </p:nvCxnSpPr>
          <p:spPr>
            <a:xfrm flipH="1">
              <a:off x="2103825" y="2836168"/>
              <a:ext cx="581983" cy="1678479"/>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7" idx="6"/>
            </p:cNvCxnSpPr>
            <p:nvPr/>
          </p:nvCxnSpPr>
          <p:spPr>
            <a:xfrm flipH="1">
              <a:off x="1362280" y="2378968"/>
              <a:ext cx="866328" cy="418337"/>
            </a:xfrm>
            <a:prstGeom prst="line">
              <a:avLst/>
            </a:prstGeom>
            <a:grpFill/>
            <a:ln w="2857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6"/>
              <a:endCxn id="10" idx="1"/>
            </p:cNvCxnSpPr>
            <p:nvPr/>
          </p:nvCxnSpPr>
          <p:spPr>
            <a:xfrm>
              <a:off x="3143008" y="2378968"/>
              <a:ext cx="1329799" cy="878399"/>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424496" y="5050512"/>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D</a:t>
              </a:r>
              <a:endParaRPr lang="en-GB" sz="3600" dirty="0">
                <a:solidFill>
                  <a:sysClr val="windowText" lastClr="000000"/>
                </a:solidFill>
              </a:endParaRPr>
            </a:p>
          </p:txBody>
        </p:sp>
        <p:cxnSp>
          <p:nvCxnSpPr>
            <p:cNvPr id="23" name="Straight Connector 22"/>
            <p:cNvCxnSpPr>
              <a:stCxn id="10" idx="4"/>
              <a:endCxn id="22" idx="7"/>
            </p:cNvCxnSpPr>
            <p:nvPr/>
          </p:nvCxnSpPr>
          <p:spPr>
            <a:xfrm flipH="1">
              <a:off x="4204985" y="4037856"/>
              <a:ext cx="591111" cy="1146567"/>
            </a:xfrm>
            <a:prstGeom prst="line">
              <a:avLst/>
            </a:prstGeom>
            <a:grpFill/>
            <a:ln w="28575">
              <a:solidFill>
                <a:schemeClr val="accent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oup 23"/>
          <p:cNvGrpSpPr>
            <a:grpSpLocks noChangeAspect="1"/>
          </p:cNvGrpSpPr>
          <p:nvPr/>
        </p:nvGrpSpPr>
        <p:grpSpPr>
          <a:xfrm>
            <a:off x="266228" y="1988840"/>
            <a:ext cx="4135050" cy="2200584"/>
            <a:chOff x="447880" y="1700808"/>
            <a:chExt cx="8012552" cy="4264104"/>
          </a:xfrm>
        </p:grpSpPr>
        <p:cxnSp>
          <p:nvCxnSpPr>
            <p:cNvPr id="25" name="Straight Connector 24"/>
            <p:cNvCxnSpPr>
              <a:stCxn id="28" idx="5"/>
              <a:endCxn id="41" idx="2"/>
            </p:cNvCxnSpPr>
            <p:nvPr/>
          </p:nvCxnSpPr>
          <p:spPr>
            <a:xfrm>
              <a:off x="2103825" y="5161225"/>
              <a:ext cx="1320671" cy="34648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47880" y="2340104"/>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A</a:t>
              </a:r>
              <a:endParaRPr lang="en-GB" sz="3600" dirty="0"/>
            </a:p>
          </p:txBody>
        </p:sp>
        <p:sp>
          <p:nvSpPr>
            <p:cNvPr id="27" name="Oval 26"/>
            <p:cNvSpPr/>
            <p:nvPr/>
          </p:nvSpPr>
          <p:spPr>
            <a:xfrm>
              <a:off x="2228608" y="192176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B</a:t>
              </a:r>
              <a:endParaRPr lang="en-GB" sz="3600" dirty="0"/>
            </a:p>
          </p:txBody>
        </p:sp>
        <p:sp>
          <p:nvSpPr>
            <p:cNvPr id="28" name="Oval 27"/>
            <p:cNvSpPr/>
            <p:nvPr/>
          </p:nvSpPr>
          <p:spPr>
            <a:xfrm>
              <a:off x="1323336" y="438073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C</a:t>
              </a:r>
            </a:p>
          </p:txBody>
        </p:sp>
        <p:sp>
          <p:nvSpPr>
            <p:cNvPr id="29" name="Oval 28"/>
            <p:cNvSpPr/>
            <p:nvPr/>
          </p:nvSpPr>
          <p:spPr>
            <a:xfrm>
              <a:off x="4338896" y="312345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E</a:t>
              </a:r>
              <a:endParaRPr lang="en-GB" sz="3600" dirty="0"/>
            </a:p>
          </p:txBody>
        </p:sp>
        <p:sp>
          <p:nvSpPr>
            <p:cNvPr id="30" name="Oval 29"/>
            <p:cNvSpPr/>
            <p:nvPr/>
          </p:nvSpPr>
          <p:spPr>
            <a:xfrm>
              <a:off x="7546032" y="32286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H</a:t>
              </a:r>
            </a:p>
          </p:txBody>
        </p:sp>
        <p:sp>
          <p:nvSpPr>
            <p:cNvPr id="31" name="Oval 30"/>
            <p:cNvSpPr/>
            <p:nvPr/>
          </p:nvSpPr>
          <p:spPr>
            <a:xfrm>
              <a:off x="5935960" y="17008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F</a:t>
              </a:r>
              <a:endParaRPr lang="en-GB" sz="3600" dirty="0"/>
            </a:p>
          </p:txBody>
        </p:sp>
        <p:sp>
          <p:nvSpPr>
            <p:cNvPr id="32" name="Oval 31"/>
            <p:cNvSpPr/>
            <p:nvPr/>
          </p:nvSpPr>
          <p:spPr>
            <a:xfrm>
              <a:off x="6130280" y="458112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G</a:t>
              </a:r>
              <a:endParaRPr lang="en-GB" sz="3600" dirty="0"/>
            </a:p>
          </p:txBody>
        </p:sp>
        <p:cxnSp>
          <p:nvCxnSpPr>
            <p:cNvPr id="33" name="Straight Connector 32"/>
            <p:cNvCxnSpPr>
              <a:stCxn id="29" idx="7"/>
              <a:endCxn id="31" idx="3"/>
            </p:cNvCxnSpPr>
            <p:nvPr/>
          </p:nvCxnSpPr>
          <p:spPr>
            <a:xfrm flipV="1">
              <a:off x="5119385" y="2481297"/>
              <a:ext cx="950486" cy="77607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1" idx="5"/>
              <a:endCxn id="30" idx="1"/>
            </p:cNvCxnSpPr>
            <p:nvPr/>
          </p:nvCxnSpPr>
          <p:spPr>
            <a:xfrm>
              <a:off x="6716449" y="2481297"/>
              <a:ext cx="963494" cy="88122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9" idx="5"/>
              <a:endCxn id="32" idx="1"/>
            </p:cNvCxnSpPr>
            <p:nvPr/>
          </p:nvCxnSpPr>
          <p:spPr>
            <a:xfrm>
              <a:off x="5119385" y="3903945"/>
              <a:ext cx="1144806" cy="81109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7"/>
              <a:endCxn id="30" idx="3"/>
            </p:cNvCxnSpPr>
            <p:nvPr/>
          </p:nvCxnSpPr>
          <p:spPr>
            <a:xfrm flipV="1">
              <a:off x="6910769" y="4009097"/>
              <a:ext cx="769174" cy="70594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8" idx="1"/>
              <a:endCxn id="26" idx="4"/>
            </p:cNvCxnSpPr>
            <p:nvPr/>
          </p:nvCxnSpPr>
          <p:spPr>
            <a:xfrm flipH="1" flipV="1">
              <a:off x="905080" y="3254504"/>
              <a:ext cx="552167" cy="12601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7" idx="4"/>
              <a:endCxn id="28" idx="7"/>
            </p:cNvCxnSpPr>
            <p:nvPr/>
          </p:nvCxnSpPr>
          <p:spPr>
            <a:xfrm flipH="1">
              <a:off x="2103825" y="2836168"/>
              <a:ext cx="581983" cy="16784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2"/>
              <a:endCxn id="26" idx="6"/>
            </p:cNvCxnSpPr>
            <p:nvPr/>
          </p:nvCxnSpPr>
          <p:spPr>
            <a:xfrm flipH="1">
              <a:off x="1362280" y="2378968"/>
              <a:ext cx="866328" cy="4183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7" idx="6"/>
              <a:endCxn id="29" idx="1"/>
            </p:cNvCxnSpPr>
            <p:nvPr/>
          </p:nvCxnSpPr>
          <p:spPr>
            <a:xfrm>
              <a:off x="3143008" y="2378968"/>
              <a:ext cx="1329799" cy="87839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3424496" y="5050512"/>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D</a:t>
              </a:r>
              <a:endParaRPr lang="en-GB" sz="3600" dirty="0"/>
            </a:p>
          </p:txBody>
        </p:sp>
        <p:cxnSp>
          <p:nvCxnSpPr>
            <p:cNvPr id="42" name="Straight Connector 41"/>
            <p:cNvCxnSpPr>
              <a:stCxn id="29" idx="4"/>
              <a:endCxn id="41" idx="7"/>
            </p:cNvCxnSpPr>
            <p:nvPr/>
          </p:nvCxnSpPr>
          <p:spPr>
            <a:xfrm flipH="1">
              <a:off x="4204985" y="4037856"/>
              <a:ext cx="591111" cy="114656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5" name="Rounded Rectangle 44"/>
          <p:cNvSpPr/>
          <p:nvPr/>
        </p:nvSpPr>
        <p:spPr>
          <a:xfrm>
            <a:off x="5268413" y="4550906"/>
            <a:ext cx="3240934" cy="1182350"/>
          </a:xfrm>
          <a:prstGeom prst="roundRect">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Signalling, Regulation, Evolution, Food webs, Metabolism</a:t>
            </a:r>
            <a:endParaRPr lang="en-GB" dirty="0">
              <a:solidFill>
                <a:schemeClr val="tx1"/>
              </a:solidFill>
            </a:endParaRPr>
          </a:p>
        </p:txBody>
      </p:sp>
      <p:sp>
        <p:nvSpPr>
          <p:cNvPr id="46" name="Rounded Rectangle 45"/>
          <p:cNvSpPr/>
          <p:nvPr/>
        </p:nvSpPr>
        <p:spPr>
          <a:xfrm>
            <a:off x="773805" y="4550906"/>
            <a:ext cx="3240934" cy="1182350"/>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Molecular interactions, time- independent relationships</a:t>
            </a:r>
            <a:endParaRPr lang="en-GB" dirty="0">
              <a:solidFill>
                <a:schemeClr val="tx1"/>
              </a:solidFill>
            </a:endParaRPr>
          </a:p>
        </p:txBody>
      </p:sp>
    </p:spTree>
    <p:extLst>
      <p:ext uri="{BB962C8B-B14F-4D97-AF65-F5344CB8AC3E}">
        <p14:creationId xmlns:p14="http://schemas.microsoft.com/office/powerpoint/2010/main" val="236283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Networks can </a:t>
            </a:r>
            <a:r>
              <a:rPr lang="en-GB" dirty="0"/>
              <a:t>be </a:t>
            </a:r>
            <a:r>
              <a:rPr lang="en-GB" i="1" u="sng" dirty="0" smtClean="0"/>
              <a:t>weighted</a:t>
            </a:r>
            <a:r>
              <a:rPr lang="en-GB" i="1" dirty="0" smtClean="0"/>
              <a:t> </a:t>
            </a:r>
            <a:r>
              <a:rPr lang="en-GB" dirty="0" smtClean="0"/>
              <a:t>or </a:t>
            </a:r>
            <a:r>
              <a:rPr lang="en-GB" i="1" u="sng" dirty="0" smtClean="0"/>
              <a:t>unweighted</a:t>
            </a:r>
            <a:endParaRPr lang="en-GB" dirty="0"/>
          </a:p>
        </p:txBody>
      </p:sp>
      <p:sp>
        <p:nvSpPr>
          <p:cNvPr id="4" name="Rectangle 3"/>
          <p:cNvSpPr/>
          <p:nvPr/>
        </p:nvSpPr>
        <p:spPr>
          <a:xfrm>
            <a:off x="5300636" y="6165304"/>
            <a:ext cx="3403176" cy="369332"/>
          </a:xfrm>
          <a:prstGeom prst="rect">
            <a:avLst/>
          </a:prstGeom>
        </p:spPr>
        <p:txBody>
          <a:bodyPr wrap="none">
            <a:spAutoFit/>
          </a:bodyPr>
          <a:lstStyle/>
          <a:p>
            <a:r>
              <a:rPr lang="en-GB" b="1" i="1" dirty="0" smtClean="0">
                <a:solidFill>
                  <a:schemeClr val="accent3"/>
                </a:solidFill>
              </a:rPr>
              <a:t>1:</a:t>
            </a:r>
            <a:r>
              <a:rPr lang="en-GB" dirty="0" smtClean="0"/>
              <a:t> How are networks constructed?</a:t>
            </a:r>
            <a:endParaRPr lang="en-GB" dirty="0"/>
          </a:p>
        </p:txBody>
      </p:sp>
      <p:grpSp>
        <p:nvGrpSpPr>
          <p:cNvPr id="5" name="Group 4"/>
          <p:cNvGrpSpPr>
            <a:grpSpLocks noChangeAspect="1"/>
          </p:cNvGrpSpPr>
          <p:nvPr/>
        </p:nvGrpSpPr>
        <p:grpSpPr>
          <a:xfrm>
            <a:off x="4748593" y="2027817"/>
            <a:ext cx="4126437" cy="2196000"/>
            <a:chOff x="447880" y="1700808"/>
            <a:chExt cx="8012552" cy="4264104"/>
          </a:xfrm>
          <a:solidFill>
            <a:schemeClr val="accent3">
              <a:lumMod val="20000"/>
              <a:lumOff val="80000"/>
            </a:schemeClr>
          </a:solidFill>
        </p:grpSpPr>
        <p:cxnSp>
          <p:nvCxnSpPr>
            <p:cNvPr id="6" name="Straight Connector 5"/>
            <p:cNvCxnSpPr>
              <a:stCxn id="9" idx="5"/>
              <a:endCxn id="22" idx="2"/>
            </p:cNvCxnSpPr>
            <p:nvPr/>
          </p:nvCxnSpPr>
          <p:spPr>
            <a:xfrm>
              <a:off x="2103825" y="5161225"/>
              <a:ext cx="1320671" cy="346487"/>
            </a:xfrm>
            <a:prstGeom prst="line">
              <a:avLst/>
            </a:prstGeom>
            <a:grpFill/>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47880" y="2340104"/>
              <a:ext cx="914400" cy="914400"/>
            </a:xfrm>
            <a:prstGeom prst="ellipse">
              <a:avLst/>
            </a:pr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A</a:t>
              </a:r>
              <a:endParaRPr lang="en-GB" sz="3600" dirty="0">
                <a:solidFill>
                  <a:sysClr val="windowText" lastClr="000000"/>
                </a:solidFill>
              </a:endParaRPr>
            </a:p>
          </p:txBody>
        </p:sp>
        <p:sp>
          <p:nvSpPr>
            <p:cNvPr id="8" name="Oval 7"/>
            <p:cNvSpPr/>
            <p:nvPr/>
          </p:nvSpPr>
          <p:spPr>
            <a:xfrm>
              <a:off x="2228608" y="1921768"/>
              <a:ext cx="914400" cy="914400"/>
            </a:xfrm>
            <a:prstGeom prst="ellipse">
              <a:avLst/>
            </a:pr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B</a:t>
              </a:r>
              <a:endParaRPr lang="en-GB" sz="3600" dirty="0">
                <a:solidFill>
                  <a:sysClr val="windowText" lastClr="000000"/>
                </a:solidFill>
              </a:endParaRPr>
            </a:p>
          </p:txBody>
        </p:sp>
        <p:sp>
          <p:nvSpPr>
            <p:cNvPr id="9" name="Oval 8"/>
            <p:cNvSpPr/>
            <p:nvPr/>
          </p:nvSpPr>
          <p:spPr>
            <a:xfrm>
              <a:off x="1323336" y="4380736"/>
              <a:ext cx="914400" cy="914400"/>
            </a:xfrm>
            <a:prstGeom prst="ellipse">
              <a:avLst/>
            </a:pr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ysClr val="windowText" lastClr="000000"/>
                  </a:solidFill>
                </a:rPr>
                <a:t>C</a:t>
              </a:r>
            </a:p>
          </p:txBody>
        </p:sp>
        <p:sp>
          <p:nvSpPr>
            <p:cNvPr id="10" name="Oval 9"/>
            <p:cNvSpPr/>
            <p:nvPr/>
          </p:nvSpPr>
          <p:spPr>
            <a:xfrm>
              <a:off x="4338896" y="3123456"/>
              <a:ext cx="914400" cy="914400"/>
            </a:xfrm>
            <a:prstGeom prst="ellipse">
              <a:avLst/>
            </a:pr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E</a:t>
              </a:r>
              <a:endParaRPr lang="en-GB" sz="3600" dirty="0">
                <a:solidFill>
                  <a:sysClr val="windowText" lastClr="000000"/>
                </a:solidFill>
              </a:endParaRPr>
            </a:p>
          </p:txBody>
        </p:sp>
        <p:sp>
          <p:nvSpPr>
            <p:cNvPr id="11" name="Oval 10"/>
            <p:cNvSpPr/>
            <p:nvPr/>
          </p:nvSpPr>
          <p:spPr>
            <a:xfrm>
              <a:off x="7546032" y="3228608"/>
              <a:ext cx="914400" cy="914400"/>
            </a:xfrm>
            <a:prstGeom prst="ellipse">
              <a:avLst/>
            </a:pr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ysClr val="windowText" lastClr="000000"/>
                  </a:solidFill>
                </a:rPr>
                <a:t>H</a:t>
              </a:r>
            </a:p>
          </p:txBody>
        </p:sp>
        <p:sp>
          <p:nvSpPr>
            <p:cNvPr id="12" name="Oval 11"/>
            <p:cNvSpPr/>
            <p:nvPr/>
          </p:nvSpPr>
          <p:spPr>
            <a:xfrm>
              <a:off x="5935960" y="1700808"/>
              <a:ext cx="914400" cy="914400"/>
            </a:xfrm>
            <a:prstGeom prst="ellipse">
              <a:avLst/>
            </a:pr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F</a:t>
              </a:r>
              <a:endParaRPr lang="en-GB" sz="3600" dirty="0">
                <a:solidFill>
                  <a:sysClr val="windowText" lastClr="000000"/>
                </a:solidFill>
              </a:endParaRPr>
            </a:p>
          </p:txBody>
        </p:sp>
        <p:sp>
          <p:nvSpPr>
            <p:cNvPr id="13" name="Oval 12"/>
            <p:cNvSpPr/>
            <p:nvPr/>
          </p:nvSpPr>
          <p:spPr>
            <a:xfrm>
              <a:off x="6130280" y="4581128"/>
              <a:ext cx="914400" cy="914400"/>
            </a:xfrm>
            <a:prstGeom prst="ellipse">
              <a:avLst/>
            </a:pr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G</a:t>
              </a:r>
              <a:endParaRPr lang="en-GB" sz="3600" dirty="0">
                <a:solidFill>
                  <a:sysClr val="windowText" lastClr="000000"/>
                </a:solidFill>
              </a:endParaRPr>
            </a:p>
          </p:txBody>
        </p:sp>
        <p:cxnSp>
          <p:nvCxnSpPr>
            <p:cNvPr id="14" name="Straight Connector 13"/>
            <p:cNvCxnSpPr>
              <a:stCxn id="10" idx="7"/>
              <a:endCxn id="12" idx="3"/>
            </p:cNvCxnSpPr>
            <p:nvPr/>
          </p:nvCxnSpPr>
          <p:spPr>
            <a:xfrm flipV="1">
              <a:off x="5119385" y="2481297"/>
              <a:ext cx="950486" cy="776070"/>
            </a:xfrm>
            <a:prstGeom prst="line">
              <a:avLst/>
            </a:prstGeom>
            <a:grpFill/>
            <a:ln w="2857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2" idx="5"/>
              <a:endCxn id="11" idx="1"/>
            </p:cNvCxnSpPr>
            <p:nvPr/>
          </p:nvCxnSpPr>
          <p:spPr>
            <a:xfrm>
              <a:off x="6716449" y="2481297"/>
              <a:ext cx="963494" cy="881222"/>
            </a:xfrm>
            <a:prstGeom prst="line">
              <a:avLst/>
            </a:prstGeom>
            <a:grpFill/>
            <a:ln w="5715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5"/>
              <a:endCxn id="13" idx="1"/>
            </p:cNvCxnSpPr>
            <p:nvPr/>
          </p:nvCxnSpPr>
          <p:spPr>
            <a:xfrm>
              <a:off x="5119385" y="3903945"/>
              <a:ext cx="1144806" cy="811094"/>
            </a:xfrm>
            <a:prstGeom prst="line">
              <a:avLst/>
            </a:prstGeom>
            <a:grpFill/>
            <a:ln w="2857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7"/>
              <a:endCxn id="11" idx="3"/>
            </p:cNvCxnSpPr>
            <p:nvPr/>
          </p:nvCxnSpPr>
          <p:spPr>
            <a:xfrm flipV="1">
              <a:off x="6910769" y="4009097"/>
              <a:ext cx="769174" cy="705942"/>
            </a:xfrm>
            <a:prstGeom prst="line">
              <a:avLst/>
            </a:prstGeom>
            <a:grpFill/>
            <a:ln w="635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1"/>
              <a:endCxn id="7" idx="4"/>
            </p:cNvCxnSpPr>
            <p:nvPr/>
          </p:nvCxnSpPr>
          <p:spPr>
            <a:xfrm flipH="1" flipV="1">
              <a:off x="905080" y="3254504"/>
              <a:ext cx="552167" cy="1260143"/>
            </a:xfrm>
            <a:prstGeom prst="line">
              <a:avLst/>
            </a:prstGeom>
            <a:grpFill/>
            <a:ln w="2857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a:endCxn id="9" idx="7"/>
            </p:cNvCxnSpPr>
            <p:nvPr/>
          </p:nvCxnSpPr>
          <p:spPr>
            <a:xfrm flipH="1">
              <a:off x="2103825" y="2836168"/>
              <a:ext cx="581983" cy="1678479"/>
            </a:xfrm>
            <a:prstGeom prst="line">
              <a:avLst/>
            </a:prstGeom>
            <a:grpFill/>
            <a:ln w="2857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7" idx="6"/>
            </p:cNvCxnSpPr>
            <p:nvPr/>
          </p:nvCxnSpPr>
          <p:spPr>
            <a:xfrm flipH="1">
              <a:off x="1362280" y="2378968"/>
              <a:ext cx="866328" cy="418337"/>
            </a:xfrm>
            <a:prstGeom prst="line">
              <a:avLst/>
            </a:prstGeom>
            <a:grpFill/>
            <a:ln w="5715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6"/>
              <a:endCxn id="10" idx="1"/>
            </p:cNvCxnSpPr>
            <p:nvPr/>
          </p:nvCxnSpPr>
          <p:spPr>
            <a:xfrm>
              <a:off x="3143008" y="2378968"/>
              <a:ext cx="1329799" cy="878399"/>
            </a:xfrm>
            <a:prstGeom prst="line">
              <a:avLst/>
            </a:prstGeom>
            <a:grpFill/>
            <a:ln w="635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424496" y="5050512"/>
              <a:ext cx="914400" cy="914400"/>
            </a:xfrm>
            <a:prstGeom prst="ellipse">
              <a:avLst/>
            </a:prstGeom>
            <a:grp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D</a:t>
              </a:r>
              <a:endParaRPr lang="en-GB" sz="3600" dirty="0">
                <a:solidFill>
                  <a:sysClr val="windowText" lastClr="000000"/>
                </a:solidFill>
              </a:endParaRPr>
            </a:p>
          </p:txBody>
        </p:sp>
        <p:cxnSp>
          <p:nvCxnSpPr>
            <p:cNvPr id="23" name="Straight Connector 22"/>
            <p:cNvCxnSpPr>
              <a:stCxn id="10" idx="4"/>
              <a:endCxn id="22" idx="7"/>
            </p:cNvCxnSpPr>
            <p:nvPr/>
          </p:nvCxnSpPr>
          <p:spPr>
            <a:xfrm flipH="1">
              <a:off x="4204985" y="4037856"/>
              <a:ext cx="591111" cy="1146567"/>
            </a:xfrm>
            <a:prstGeom prst="line">
              <a:avLst/>
            </a:prstGeom>
            <a:grpFill/>
            <a:ln w="762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oup 23"/>
          <p:cNvGrpSpPr>
            <a:grpSpLocks noChangeAspect="1"/>
          </p:cNvGrpSpPr>
          <p:nvPr/>
        </p:nvGrpSpPr>
        <p:grpSpPr>
          <a:xfrm>
            <a:off x="266228" y="1988840"/>
            <a:ext cx="4135050" cy="2200584"/>
            <a:chOff x="447880" y="1700808"/>
            <a:chExt cx="8012552" cy="4264104"/>
          </a:xfrm>
        </p:grpSpPr>
        <p:cxnSp>
          <p:nvCxnSpPr>
            <p:cNvPr id="25" name="Straight Connector 24"/>
            <p:cNvCxnSpPr>
              <a:stCxn id="28" idx="5"/>
              <a:endCxn id="41" idx="2"/>
            </p:cNvCxnSpPr>
            <p:nvPr/>
          </p:nvCxnSpPr>
          <p:spPr>
            <a:xfrm>
              <a:off x="2103825" y="5161225"/>
              <a:ext cx="1320671" cy="34648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47880" y="2340104"/>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A</a:t>
              </a:r>
              <a:endParaRPr lang="en-GB" sz="3600" dirty="0"/>
            </a:p>
          </p:txBody>
        </p:sp>
        <p:sp>
          <p:nvSpPr>
            <p:cNvPr id="27" name="Oval 26"/>
            <p:cNvSpPr/>
            <p:nvPr/>
          </p:nvSpPr>
          <p:spPr>
            <a:xfrm>
              <a:off x="2228608" y="192176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B</a:t>
              </a:r>
              <a:endParaRPr lang="en-GB" sz="3600" dirty="0"/>
            </a:p>
          </p:txBody>
        </p:sp>
        <p:sp>
          <p:nvSpPr>
            <p:cNvPr id="28" name="Oval 27"/>
            <p:cNvSpPr/>
            <p:nvPr/>
          </p:nvSpPr>
          <p:spPr>
            <a:xfrm>
              <a:off x="1323336" y="438073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C</a:t>
              </a:r>
            </a:p>
          </p:txBody>
        </p:sp>
        <p:sp>
          <p:nvSpPr>
            <p:cNvPr id="29" name="Oval 28"/>
            <p:cNvSpPr/>
            <p:nvPr/>
          </p:nvSpPr>
          <p:spPr>
            <a:xfrm>
              <a:off x="4338896" y="312345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E</a:t>
              </a:r>
              <a:endParaRPr lang="en-GB" sz="3600" dirty="0"/>
            </a:p>
          </p:txBody>
        </p:sp>
        <p:sp>
          <p:nvSpPr>
            <p:cNvPr id="30" name="Oval 29"/>
            <p:cNvSpPr/>
            <p:nvPr/>
          </p:nvSpPr>
          <p:spPr>
            <a:xfrm>
              <a:off x="7546032" y="32286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H</a:t>
              </a:r>
            </a:p>
          </p:txBody>
        </p:sp>
        <p:sp>
          <p:nvSpPr>
            <p:cNvPr id="31" name="Oval 30"/>
            <p:cNvSpPr/>
            <p:nvPr/>
          </p:nvSpPr>
          <p:spPr>
            <a:xfrm>
              <a:off x="5935960" y="17008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F</a:t>
              </a:r>
              <a:endParaRPr lang="en-GB" sz="3600" dirty="0"/>
            </a:p>
          </p:txBody>
        </p:sp>
        <p:sp>
          <p:nvSpPr>
            <p:cNvPr id="32" name="Oval 31"/>
            <p:cNvSpPr/>
            <p:nvPr/>
          </p:nvSpPr>
          <p:spPr>
            <a:xfrm>
              <a:off x="6130280" y="458112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G</a:t>
              </a:r>
              <a:endParaRPr lang="en-GB" sz="3600" dirty="0"/>
            </a:p>
          </p:txBody>
        </p:sp>
        <p:cxnSp>
          <p:nvCxnSpPr>
            <p:cNvPr id="33" name="Straight Connector 32"/>
            <p:cNvCxnSpPr>
              <a:stCxn id="29" idx="7"/>
              <a:endCxn id="31" idx="3"/>
            </p:cNvCxnSpPr>
            <p:nvPr/>
          </p:nvCxnSpPr>
          <p:spPr>
            <a:xfrm flipV="1">
              <a:off x="5119385" y="2481297"/>
              <a:ext cx="950486" cy="77607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1" idx="5"/>
              <a:endCxn id="30" idx="1"/>
            </p:cNvCxnSpPr>
            <p:nvPr/>
          </p:nvCxnSpPr>
          <p:spPr>
            <a:xfrm>
              <a:off x="6716449" y="2481297"/>
              <a:ext cx="963494" cy="88122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9" idx="5"/>
              <a:endCxn id="32" idx="1"/>
            </p:cNvCxnSpPr>
            <p:nvPr/>
          </p:nvCxnSpPr>
          <p:spPr>
            <a:xfrm>
              <a:off x="5119385" y="3903945"/>
              <a:ext cx="1144806" cy="81109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7"/>
              <a:endCxn id="30" idx="3"/>
            </p:cNvCxnSpPr>
            <p:nvPr/>
          </p:nvCxnSpPr>
          <p:spPr>
            <a:xfrm flipV="1">
              <a:off x="6910769" y="4009097"/>
              <a:ext cx="769174" cy="70594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8" idx="1"/>
              <a:endCxn id="26" idx="4"/>
            </p:cNvCxnSpPr>
            <p:nvPr/>
          </p:nvCxnSpPr>
          <p:spPr>
            <a:xfrm flipH="1" flipV="1">
              <a:off x="905080" y="3254504"/>
              <a:ext cx="552167" cy="12601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7" idx="4"/>
              <a:endCxn id="28" idx="7"/>
            </p:cNvCxnSpPr>
            <p:nvPr/>
          </p:nvCxnSpPr>
          <p:spPr>
            <a:xfrm flipH="1">
              <a:off x="2103825" y="2836168"/>
              <a:ext cx="581983" cy="16784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2"/>
              <a:endCxn id="26" idx="6"/>
            </p:cNvCxnSpPr>
            <p:nvPr/>
          </p:nvCxnSpPr>
          <p:spPr>
            <a:xfrm flipH="1">
              <a:off x="1362280" y="2378968"/>
              <a:ext cx="866328" cy="4183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7" idx="6"/>
              <a:endCxn id="29" idx="1"/>
            </p:cNvCxnSpPr>
            <p:nvPr/>
          </p:nvCxnSpPr>
          <p:spPr>
            <a:xfrm>
              <a:off x="3143008" y="2378968"/>
              <a:ext cx="1329799" cy="87839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3424496" y="5050512"/>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D</a:t>
              </a:r>
              <a:endParaRPr lang="en-GB" sz="3600" dirty="0"/>
            </a:p>
          </p:txBody>
        </p:sp>
        <p:cxnSp>
          <p:nvCxnSpPr>
            <p:cNvPr id="42" name="Straight Connector 41"/>
            <p:cNvCxnSpPr>
              <a:stCxn id="29" idx="4"/>
              <a:endCxn id="41" idx="7"/>
            </p:cNvCxnSpPr>
            <p:nvPr/>
          </p:nvCxnSpPr>
          <p:spPr>
            <a:xfrm flipH="1">
              <a:off x="4204985" y="4037856"/>
              <a:ext cx="591111" cy="114656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3" name="Rounded Rectangle 42"/>
          <p:cNvSpPr/>
          <p:nvPr/>
        </p:nvSpPr>
        <p:spPr>
          <a:xfrm>
            <a:off x="5268413" y="4550906"/>
            <a:ext cx="3240934" cy="1182350"/>
          </a:xfrm>
          <a:prstGeom prst="roundRect">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Expression in ‘omics datasets,</a:t>
            </a:r>
          </a:p>
          <a:p>
            <a:pPr algn="ctr"/>
            <a:r>
              <a:rPr lang="en-GB" dirty="0" smtClean="0">
                <a:solidFill>
                  <a:schemeClr val="tx1"/>
                </a:solidFill>
              </a:rPr>
              <a:t>Metabolic flux</a:t>
            </a:r>
          </a:p>
        </p:txBody>
      </p:sp>
      <p:sp>
        <p:nvSpPr>
          <p:cNvPr id="45" name="Rounded Rectangle 44"/>
          <p:cNvSpPr/>
          <p:nvPr/>
        </p:nvSpPr>
        <p:spPr>
          <a:xfrm>
            <a:off x="773805" y="4550906"/>
            <a:ext cx="3240934" cy="1182350"/>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Qualitative and descriptive data</a:t>
            </a:r>
            <a:endParaRPr lang="en-GB" dirty="0">
              <a:solidFill>
                <a:schemeClr val="tx1"/>
              </a:solidFill>
            </a:endParaRPr>
          </a:p>
        </p:txBody>
      </p:sp>
    </p:spTree>
    <p:extLst>
      <p:ext uri="{BB962C8B-B14F-4D97-AF65-F5344CB8AC3E}">
        <p14:creationId xmlns:p14="http://schemas.microsoft.com/office/powerpoint/2010/main" val="234722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i="1" u="sng" dirty="0" smtClean="0"/>
              <a:t>Attributes </a:t>
            </a:r>
            <a:r>
              <a:rPr lang="en-GB" dirty="0" smtClean="0"/>
              <a:t>are used to describe nodes and edges</a:t>
            </a:r>
            <a:endParaRPr lang="en-GB" i="1" u="sng" dirty="0"/>
          </a:p>
        </p:txBody>
      </p:sp>
      <p:sp>
        <p:nvSpPr>
          <p:cNvPr id="4" name="Rectangle 3"/>
          <p:cNvSpPr/>
          <p:nvPr/>
        </p:nvSpPr>
        <p:spPr>
          <a:xfrm>
            <a:off x="5300636" y="6165304"/>
            <a:ext cx="3403176" cy="369332"/>
          </a:xfrm>
          <a:prstGeom prst="rect">
            <a:avLst/>
          </a:prstGeom>
        </p:spPr>
        <p:txBody>
          <a:bodyPr wrap="none">
            <a:spAutoFit/>
          </a:bodyPr>
          <a:lstStyle/>
          <a:p>
            <a:r>
              <a:rPr lang="en-GB" b="1" i="1" dirty="0" smtClean="0">
                <a:solidFill>
                  <a:schemeClr val="accent3"/>
                </a:solidFill>
              </a:rPr>
              <a:t>1:</a:t>
            </a:r>
            <a:r>
              <a:rPr lang="en-GB" dirty="0" smtClean="0"/>
              <a:t> How are networks constructed?</a:t>
            </a:r>
            <a:endParaRPr lang="en-GB" dirty="0"/>
          </a:p>
        </p:txBody>
      </p:sp>
      <p:grpSp>
        <p:nvGrpSpPr>
          <p:cNvPr id="5" name="Group 4"/>
          <p:cNvGrpSpPr>
            <a:grpSpLocks noChangeAspect="1"/>
          </p:cNvGrpSpPr>
          <p:nvPr/>
        </p:nvGrpSpPr>
        <p:grpSpPr>
          <a:xfrm>
            <a:off x="1230560" y="1556792"/>
            <a:ext cx="6725816" cy="3579333"/>
            <a:chOff x="447880" y="1700808"/>
            <a:chExt cx="8012552" cy="4264104"/>
          </a:xfrm>
        </p:grpSpPr>
        <p:cxnSp>
          <p:nvCxnSpPr>
            <p:cNvPr id="6" name="Straight Connector 5"/>
            <p:cNvCxnSpPr>
              <a:stCxn id="9" idx="5"/>
              <a:endCxn id="22" idx="2"/>
            </p:cNvCxnSpPr>
            <p:nvPr/>
          </p:nvCxnSpPr>
          <p:spPr>
            <a:xfrm>
              <a:off x="2103825" y="5161225"/>
              <a:ext cx="1320671" cy="34648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47880" y="2340104"/>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A</a:t>
              </a:r>
              <a:endParaRPr lang="en-GB" sz="3600" dirty="0"/>
            </a:p>
          </p:txBody>
        </p:sp>
        <p:sp>
          <p:nvSpPr>
            <p:cNvPr id="8" name="Oval 7"/>
            <p:cNvSpPr/>
            <p:nvPr/>
          </p:nvSpPr>
          <p:spPr>
            <a:xfrm>
              <a:off x="2228608" y="192176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B</a:t>
              </a:r>
              <a:endParaRPr lang="en-GB" sz="3600" dirty="0"/>
            </a:p>
          </p:txBody>
        </p:sp>
        <p:sp>
          <p:nvSpPr>
            <p:cNvPr id="9" name="Oval 8"/>
            <p:cNvSpPr/>
            <p:nvPr/>
          </p:nvSpPr>
          <p:spPr>
            <a:xfrm>
              <a:off x="1323336" y="4380736"/>
              <a:ext cx="914400" cy="914400"/>
            </a:xfrm>
            <a:prstGeom prst="ellipse">
              <a:avLst/>
            </a:prstGeom>
            <a:solidFill>
              <a:srgbClr val="FF9999"/>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C</a:t>
              </a:r>
            </a:p>
          </p:txBody>
        </p:sp>
        <p:sp>
          <p:nvSpPr>
            <p:cNvPr id="10" name="Oval 9"/>
            <p:cNvSpPr/>
            <p:nvPr/>
          </p:nvSpPr>
          <p:spPr>
            <a:xfrm>
              <a:off x="4338896" y="3123456"/>
              <a:ext cx="914400" cy="914400"/>
            </a:xfrm>
            <a:prstGeom prst="ellipse">
              <a:avLst/>
            </a:prstGeom>
            <a:solidFill>
              <a:srgbClr val="FF9999"/>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E</a:t>
              </a:r>
              <a:endParaRPr lang="en-GB" sz="3600" dirty="0"/>
            </a:p>
          </p:txBody>
        </p:sp>
        <p:sp>
          <p:nvSpPr>
            <p:cNvPr id="11" name="Rectangle 10"/>
            <p:cNvSpPr/>
            <p:nvPr/>
          </p:nvSpPr>
          <p:spPr>
            <a:xfrm>
              <a:off x="7546032" y="3228608"/>
              <a:ext cx="914400" cy="914400"/>
            </a:xfrm>
            <a:prstGeom prst="rect">
              <a:avLst/>
            </a:prstGeom>
            <a:solidFill>
              <a:srgbClr val="FF9999"/>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H</a:t>
              </a:r>
            </a:p>
          </p:txBody>
        </p:sp>
        <p:sp>
          <p:nvSpPr>
            <p:cNvPr id="12" name="Oval 11"/>
            <p:cNvSpPr/>
            <p:nvPr/>
          </p:nvSpPr>
          <p:spPr>
            <a:xfrm>
              <a:off x="5935960" y="17008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F</a:t>
              </a:r>
              <a:endParaRPr lang="en-GB" sz="3600" dirty="0"/>
            </a:p>
          </p:txBody>
        </p:sp>
        <p:sp>
          <p:nvSpPr>
            <p:cNvPr id="13" name="Oval 12"/>
            <p:cNvSpPr/>
            <p:nvPr/>
          </p:nvSpPr>
          <p:spPr>
            <a:xfrm>
              <a:off x="6130280" y="458112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G</a:t>
              </a:r>
              <a:endParaRPr lang="en-GB" sz="3600" dirty="0"/>
            </a:p>
          </p:txBody>
        </p:sp>
        <p:cxnSp>
          <p:nvCxnSpPr>
            <p:cNvPr id="14" name="Straight Connector 13"/>
            <p:cNvCxnSpPr>
              <a:stCxn id="10" idx="7"/>
              <a:endCxn id="12" idx="3"/>
            </p:cNvCxnSpPr>
            <p:nvPr/>
          </p:nvCxnSpPr>
          <p:spPr>
            <a:xfrm flipV="1">
              <a:off x="5119385" y="2481297"/>
              <a:ext cx="950486" cy="77607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2" idx="5"/>
            </p:cNvCxnSpPr>
            <p:nvPr/>
          </p:nvCxnSpPr>
          <p:spPr>
            <a:xfrm>
              <a:off x="6716449" y="2481298"/>
              <a:ext cx="829584" cy="74731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5"/>
              <a:endCxn id="13" idx="1"/>
            </p:cNvCxnSpPr>
            <p:nvPr/>
          </p:nvCxnSpPr>
          <p:spPr>
            <a:xfrm>
              <a:off x="5119385" y="3903945"/>
              <a:ext cx="1144806" cy="81109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7"/>
            </p:cNvCxnSpPr>
            <p:nvPr/>
          </p:nvCxnSpPr>
          <p:spPr>
            <a:xfrm flipV="1">
              <a:off x="6910768" y="4143008"/>
              <a:ext cx="635264" cy="57203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1"/>
              <a:endCxn id="7" idx="4"/>
            </p:cNvCxnSpPr>
            <p:nvPr/>
          </p:nvCxnSpPr>
          <p:spPr>
            <a:xfrm flipH="1" flipV="1">
              <a:off x="905080" y="3254504"/>
              <a:ext cx="552167" cy="12601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a:endCxn id="9" idx="7"/>
            </p:cNvCxnSpPr>
            <p:nvPr/>
          </p:nvCxnSpPr>
          <p:spPr>
            <a:xfrm flipH="1">
              <a:off x="2103825" y="2836168"/>
              <a:ext cx="581983" cy="16784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7" idx="6"/>
            </p:cNvCxnSpPr>
            <p:nvPr/>
          </p:nvCxnSpPr>
          <p:spPr>
            <a:xfrm flipH="1">
              <a:off x="1362280" y="2378968"/>
              <a:ext cx="866328" cy="41833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6"/>
              <a:endCxn id="10" idx="1"/>
            </p:cNvCxnSpPr>
            <p:nvPr/>
          </p:nvCxnSpPr>
          <p:spPr>
            <a:xfrm>
              <a:off x="3143008" y="2378968"/>
              <a:ext cx="1329799" cy="87839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424496" y="5050512"/>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D</a:t>
              </a:r>
              <a:endParaRPr lang="en-GB" sz="3600" dirty="0"/>
            </a:p>
          </p:txBody>
        </p:sp>
        <p:cxnSp>
          <p:nvCxnSpPr>
            <p:cNvPr id="23" name="Straight Connector 22"/>
            <p:cNvCxnSpPr>
              <a:stCxn id="10" idx="4"/>
              <a:endCxn id="22" idx="7"/>
            </p:cNvCxnSpPr>
            <p:nvPr/>
          </p:nvCxnSpPr>
          <p:spPr>
            <a:xfrm flipH="1">
              <a:off x="4204985" y="4037856"/>
              <a:ext cx="591111" cy="114656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06424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1680" y="2348880"/>
            <a:ext cx="5847819" cy="584775"/>
          </a:xfrm>
          <a:prstGeom prst="rect">
            <a:avLst/>
          </a:prstGeom>
          <a:ln>
            <a:solidFill>
              <a:schemeClr val="accent3"/>
            </a:solidFill>
          </a:ln>
        </p:spPr>
        <p:txBody>
          <a:bodyPr wrap="none">
            <a:spAutoFit/>
          </a:bodyPr>
          <a:lstStyle/>
          <a:p>
            <a:r>
              <a:rPr lang="en-GB" sz="3200" b="1" i="1" dirty="0">
                <a:solidFill>
                  <a:schemeClr val="accent3"/>
                </a:solidFill>
              </a:rPr>
              <a:t>2: </a:t>
            </a:r>
            <a:r>
              <a:rPr lang="en-GB" sz="3200" dirty="0"/>
              <a:t>What can we use networks for?</a:t>
            </a:r>
          </a:p>
        </p:txBody>
      </p:sp>
      <p:cxnSp>
        <p:nvCxnSpPr>
          <p:cNvPr id="6" name="Straight Arrow Connector 5"/>
          <p:cNvCxnSpPr/>
          <p:nvPr/>
        </p:nvCxnSpPr>
        <p:spPr>
          <a:xfrm flipH="1">
            <a:off x="2555776" y="3212976"/>
            <a:ext cx="720080" cy="936104"/>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7144" y="4335487"/>
            <a:ext cx="3254816" cy="707886"/>
          </a:xfrm>
          <a:prstGeom prst="rect">
            <a:avLst/>
          </a:prstGeom>
          <a:noFill/>
          <a:ln>
            <a:solidFill>
              <a:schemeClr val="accent4"/>
            </a:solidFill>
          </a:ln>
        </p:spPr>
        <p:txBody>
          <a:bodyPr wrap="square" rtlCol="0">
            <a:spAutoFit/>
          </a:bodyPr>
          <a:lstStyle/>
          <a:p>
            <a:pPr algn="ctr"/>
            <a:r>
              <a:rPr lang="en-GB" sz="2000" dirty="0" smtClean="0"/>
              <a:t>Uncovering the role a component or interaction has</a:t>
            </a:r>
            <a:endParaRPr lang="en-GB" sz="2000" dirty="0"/>
          </a:p>
        </p:txBody>
      </p:sp>
      <p:cxnSp>
        <p:nvCxnSpPr>
          <p:cNvPr id="8" name="Straight Arrow Connector 7"/>
          <p:cNvCxnSpPr/>
          <p:nvPr/>
        </p:nvCxnSpPr>
        <p:spPr>
          <a:xfrm>
            <a:off x="5796136" y="3183632"/>
            <a:ext cx="720080" cy="936104"/>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76056" y="4335487"/>
            <a:ext cx="2952328" cy="400110"/>
          </a:xfrm>
          <a:prstGeom prst="rect">
            <a:avLst/>
          </a:prstGeom>
          <a:noFill/>
          <a:ln>
            <a:solidFill>
              <a:schemeClr val="accent4"/>
            </a:solidFill>
          </a:ln>
        </p:spPr>
        <p:txBody>
          <a:bodyPr wrap="square" rtlCol="0">
            <a:spAutoFit/>
          </a:bodyPr>
          <a:lstStyle/>
          <a:p>
            <a:pPr algn="ctr"/>
            <a:r>
              <a:rPr lang="en-GB" sz="2000" dirty="0" smtClean="0"/>
              <a:t>Find functional units</a:t>
            </a:r>
            <a:endParaRPr lang="en-GB" sz="2000" dirty="0"/>
          </a:p>
        </p:txBody>
      </p:sp>
    </p:spTree>
    <p:extLst>
      <p:ext uri="{BB962C8B-B14F-4D97-AF65-F5344CB8AC3E}">
        <p14:creationId xmlns:p14="http://schemas.microsoft.com/office/powerpoint/2010/main" val="52881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i="1" u="sng" dirty="0" smtClean="0"/>
              <a:t>Shortest path</a:t>
            </a:r>
            <a:r>
              <a:rPr lang="en-GB" i="1" dirty="0" smtClean="0"/>
              <a:t> </a:t>
            </a:r>
            <a:r>
              <a:rPr lang="en-GB" dirty="0" smtClean="0"/>
              <a:t>(</a:t>
            </a:r>
            <a:r>
              <a:rPr lang="en-GB" i="1" dirty="0" smtClean="0"/>
              <a:t>d</a:t>
            </a:r>
            <a:r>
              <a:rPr lang="en-GB" dirty="0" smtClean="0"/>
              <a:t>) describes the</a:t>
            </a:r>
            <a:br>
              <a:rPr lang="en-GB" dirty="0" smtClean="0"/>
            </a:br>
            <a:r>
              <a:rPr lang="en-GB" dirty="0" smtClean="0"/>
              <a:t> </a:t>
            </a:r>
            <a:r>
              <a:rPr lang="en-GB" i="1" u="sng" dirty="0" smtClean="0"/>
              <a:t>distance</a:t>
            </a:r>
            <a:r>
              <a:rPr lang="en-GB" dirty="0" smtClean="0"/>
              <a:t> between two nodes</a:t>
            </a:r>
            <a:endParaRPr lang="en-GB" dirty="0"/>
          </a:p>
        </p:txBody>
      </p:sp>
      <p:sp>
        <p:nvSpPr>
          <p:cNvPr id="5" name="Rectangle 4"/>
          <p:cNvSpPr/>
          <p:nvPr/>
        </p:nvSpPr>
        <p:spPr>
          <a:xfrm>
            <a:off x="5308031" y="6185654"/>
            <a:ext cx="3374257" cy="369332"/>
          </a:xfrm>
          <a:prstGeom prst="rect">
            <a:avLst/>
          </a:prstGeom>
        </p:spPr>
        <p:txBody>
          <a:bodyPr wrap="none">
            <a:spAutoFit/>
          </a:bodyPr>
          <a:lstStyle/>
          <a:p>
            <a:r>
              <a:rPr lang="en-GB" b="1" i="1" dirty="0">
                <a:solidFill>
                  <a:schemeClr val="accent3"/>
                </a:solidFill>
              </a:rPr>
              <a:t>2: </a:t>
            </a:r>
            <a:r>
              <a:rPr lang="en-GB" dirty="0"/>
              <a:t>What can we use networks for?</a:t>
            </a:r>
          </a:p>
        </p:txBody>
      </p:sp>
      <p:grpSp>
        <p:nvGrpSpPr>
          <p:cNvPr id="6" name="Group 5"/>
          <p:cNvGrpSpPr>
            <a:grpSpLocks noChangeAspect="1"/>
          </p:cNvGrpSpPr>
          <p:nvPr/>
        </p:nvGrpSpPr>
        <p:grpSpPr>
          <a:xfrm>
            <a:off x="266228" y="1988840"/>
            <a:ext cx="4135050" cy="2200584"/>
            <a:chOff x="447880" y="1700808"/>
            <a:chExt cx="8012552" cy="4264104"/>
          </a:xfrm>
        </p:grpSpPr>
        <p:cxnSp>
          <p:nvCxnSpPr>
            <p:cNvPr id="7" name="Straight Connector 6"/>
            <p:cNvCxnSpPr>
              <a:stCxn id="10" idx="5"/>
              <a:endCxn id="23" idx="2"/>
            </p:cNvCxnSpPr>
            <p:nvPr/>
          </p:nvCxnSpPr>
          <p:spPr>
            <a:xfrm>
              <a:off x="2103825" y="5161225"/>
              <a:ext cx="1320671" cy="34648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47880" y="2340104"/>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A</a:t>
              </a:r>
              <a:endParaRPr lang="en-GB" sz="3600" dirty="0"/>
            </a:p>
          </p:txBody>
        </p:sp>
        <p:sp>
          <p:nvSpPr>
            <p:cNvPr id="9" name="Oval 8"/>
            <p:cNvSpPr/>
            <p:nvPr/>
          </p:nvSpPr>
          <p:spPr>
            <a:xfrm>
              <a:off x="2228608" y="192176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B</a:t>
              </a:r>
              <a:endParaRPr lang="en-GB" sz="3600" dirty="0"/>
            </a:p>
          </p:txBody>
        </p:sp>
        <p:sp>
          <p:nvSpPr>
            <p:cNvPr id="10" name="Oval 9"/>
            <p:cNvSpPr/>
            <p:nvPr/>
          </p:nvSpPr>
          <p:spPr>
            <a:xfrm>
              <a:off x="1323336" y="438073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C</a:t>
              </a:r>
            </a:p>
          </p:txBody>
        </p:sp>
        <p:sp>
          <p:nvSpPr>
            <p:cNvPr id="11" name="Oval 10"/>
            <p:cNvSpPr/>
            <p:nvPr/>
          </p:nvSpPr>
          <p:spPr>
            <a:xfrm>
              <a:off x="4338896" y="312345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E</a:t>
              </a:r>
              <a:endParaRPr lang="en-GB" sz="3600" dirty="0"/>
            </a:p>
          </p:txBody>
        </p:sp>
        <p:sp>
          <p:nvSpPr>
            <p:cNvPr id="12" name="Oval 11"/>
            <p:cNvSpPr/>
            <p:nvPr/>
          </p:nvSpPr>
          <p:spPr>
            <a:xfrm>
              <a:off x="7546032" y="32286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H</a:t>
              </a:r>
            </a:p>
          </p:txBody>
        </p:sp>
        <p:sp>
          <p:nvSpPr>
            <p:cNvPr id="13" name="Oval 12"/>
            <p:cNvSpPr/>
            <p:nvPr/>
          </p:nvSpPr>
          <p:spPr>
            <a:xfrm>
              <a:off x="5935960" y="17008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F</a:t>
              </a:r>
              <a:endParaRPr lang="en-GB" sz="3600" dirty="0"/>
            </a:p>
          </p:txBody>
        </p:sp>
        <p:sp>
          <p:nvSpPr>
            <p:cNvPr id="14" name="Oval 13"/>
            <p:cNvSpPr/>
            <p:nvPr/>
          </p:nvSpPr>
          <p:spPr>
            <a:xfrm>
              <a:off x="6130280" y="458112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G</a:t>
              </a:r>
              <a:endParaRPr lang="en-GB" sz="3600" dirty="0"/>
            </a:p>
          </p:txBody>
        </p:sp>
        <p:cxnSp>
          <p:nvCxnSpPr>
            <p:cNvPr id="15" name="Straight Connector 14"/>
            <p:cNvCxnSpPr>
              <a:stCxn id="11" idx="7"/>
              <a:endCxn id="13" idx="3"/>
            </p:cNvCxnSpPr>
            <p:nvPr/>
          </p:nvCxnSpPr>
          <p:spPr>
            <a:xfrm flipV="1">
              <a:off x="5119385" y="2481297"/>
              <a:ext cx="950486" cy="77607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3" idx="5"/>
              <a:endCxn id="12" idx="1"/>
            </p:cNvCxnSpPr>
            <p:nvPr/>
          </p:nvCxnSpPr>
          <p:spPr>
            <a:xfrm>
              <a:off x="6716449" y="2481297"/>
              <a:ext cx="963494" cy="88122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5"/>
              <a:endCxn id="14" idx="1"/>
            </p:cNvCxnSpPr>
            <p:nvPr/>
          </p:nvCxnSpPr>
          <p:spPr>
            <a:xfrm>
              <a:off x="5119385" y="3903945"/>
              <a:ext cx="1144806" cy="81109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4" idx="7"/>
              <a:endCxn id="12" idx="3"/>
            </p:cNvCxnSpPr>
            <p:nvPr/>
          </p:nvCxnSpPr>
          <p:spPr>
            <a:xfrm flipV="1">
              <a:off x="6910769" y="4009097"/>
              <a:ext cx="769174" cy="70594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0" idx="1"/>
              <a:endCxn id="8" idx="4"/>
            </p:cNvCxnSpPr>
            <p:nvPr/>
          </p:nvCxnSpPr>
          <p:spPr>
            <a:xfrm flipH="1" flipV="1">
              <a:off x="905080" y="3254504"/>
              <a:ext cx="552167" cy="12601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4"/>
              <a:endCxn id="10" idx="7"/>
            </p:cNvCxnSpPr>
            <p:nvPr/>
          </p:nvCxnSpPr>
          <p:spPr>
            <a:xfrm flipH="1">
              <a:off x="2103825" y="2836168"/>
              <a:ext cx="581983" cy="16784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2"/>
              <a:endCxn id="8" idx="6"/>
            </p:cNvCxnSpPr>
            <p:nvPr/>
          </p:nvCxnSpPr>
          <p:spPr>
            <a:xfrm flipH="1">
              <a:off x="1362280" y="2378968"/>
              <a:ext cx="866328" cy="4183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6"/>
              <a:endCxn id="11" idx="1"/>
            </p:cNvCxnSpPr>
            <p:nvPr/>
          </p:nvCxnSpPr>
          <p:spPr>
            <a:xfrm>
              <a:off x="3143008" y="2378968"/>
              <a:ext cx="1329799" cy="87839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424496" y="5050512"/>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D</a:t>
              </a:r>
              <a:endParaRPr lang="en-GB" sz="3600" dirty="0"/>
            </a:p>
          </p:txBody>
        </p:sp>
        <p:cxnSp>
          <p:nvCxnSpPr>
            <p:cNvPr id="24" name="Straight Connector 23"/>
            <p:cNvCxnSpPr>
              <a:stCxn id="11" idx="4"/>
              <a:endCxn id="23" idx="7"/>
            </p:cNvCxnSpPr>
            <p:nvPr/>
          </p:nvCxnSpPr>
          <p:spPr>
            <a:xfrm flipH="1">
              <a:off x="4204985" y="4037856"/>
              <a:ext cx="591111" cy="114656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a:grpSpLocks noChangeAspect="1"/>
          </p:cNvGrpSpPr>
          <p:nvPr/>
        </p:nvGrpSpPr>
        <p:grpSpPr>
          <a:xfrm>
            <a:off x="4748593" y="2027817"/>
            <a:ext cx="4126437" cy="2196000"/>
            <a:chOff x="447880" y="1700808"/>
            <a:chExt cx="8012552" cy="4264104"/>
          </a:xfrm>
          <a:solidFill>
            <a:schemeClr val="accent3">
              <a:lumMod val="20000"/>
              <a:lumOff val="80000"/>
            </a:schemeClr>
          </a:solidFill>
        </p:grpSpPr>
        <p:cxnSp>
          <p:nvCxnSpPr>
            <p:cNvPr id="26" name="Straight Connector 25"/>
            <p:cNvCxnSpPr>
              <a:stCxn id="29" idx="5"/>
              <a:endCxn id="42" idx="2"/>
            </p:cNvCxnSpPr>
            <p:nvPr/>
          </p:nvCxnSpPr>
          <p:spPr>
            <a:xfrm>
              <a:off x="2103825" y="5161225"/>
              <a:ext cx="1320671" cy="346487"/>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47880" y="2340104"/>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A</a:t>
              </a:r>
              <a:endParaRPr lang="en-GB" sz="3600" dirty="0">
                <a:solidFill>
                  <a:sysClr val="windowText" lastClr="000000"/>
                </a:solidFill>
              </a:endParaRPr>
            </a:p>
          </p:txBody>
        </p:sp>
        <p:sp>
          <p:nvSpPr>
            <p:cNvPr id="28" name="Oval 27"/>
            <p:cNvSpPr/>
            <p:nvPr/>
          </p:nvSpPr>
          <p:spPr>
            <a:xfrm>
              <a:off x="2228608" y="1921768"/>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B</a:t>
              </a:r>
              <a:endParaRPr lang="en-GB" sz="3600" dirty="0">
                <a:solidFill>
                  <a:sysClr val="windowText" lastClr="000000"/>
                </a:solidFill>
              </a:endParaRPr>
            </a:p>
          </p:txBody>
        </p:sp>
        <p:sp>
          <p:nvSpPr>
            <p:cNvPr id="29" name="Oval 28"/>
            <p:cNvSpPr/>
            <p:nvPr/>
          </p:nvSpPr>
          <p:spPr>
            <a:xfrm>
              <a:off x="1323336" y="4380736"/>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ysClr val="windowText" lastClr="000000"/>
                  </a:solidFill>
                </a:rPr>
                <a:t>C</a:t>
              </a:r>
            </a:p>
          </p:txBody>
        </p:sp>
        <p:sp>
          <p:nvSpPr>
            <p:cNvPr id="30" name="Oval 29"/>
            <p:cNvSpPr/>
            <p:nvPr/>
          </p:nvSpPr>
          <p:spPr>
            <a:xfrm>
              <a:off x="4338896" y="3123456"/>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E</a:t>
              </a:r>
              <a:endParaRPr lang="en-GB" sz="3600" dirty="0">
                <a:solidFill>
                  <a:sysClr val="windowText" lastClr="000000"/>
                </a:solidFill>
              </a:endParaRPr>
            </a:p>
          </p:txBody>
        </p:sp>
        <p:sp>
          <p:nvSpPr>
            <p:cNvPr id="31" name="Oval 30"/>
            <p:cNvSpPr/>
            <p:nvPr/>
          </p:nvSpPr>
          <p:spPr>
            <a:xfrm>
              <a:off x="7546032" y="3228608"/>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ysClr val="windowText" lastClr="000000"/>
                  </a:solidFill>
                </a:rPr>
                <a:t>H</a:t>
              </a:r>
            </a:p>
          </p:txBody>
        </p:sp>
        <p:sp>
          <p:nvSpPr>
            <p:cNvPr id="32" name="Oval 31"/>
            <p:cNvSpPr/>
            <p:nvPr/>
          </p:nvSpPr>
          <p:spPr>
            <a:xfrm>
              <a:off x="5935960" y="1700808"/>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F</a:t>
              </a:r>
              <a:endParaRPr lang="en-GB" sz="3600" dirty="0">
                <a:solidFill>
                  <a:sysClr val="windowText" lastClr="000000"/>
                </a:solidFill>
              </a:endParaRPr>
            </a:p>
          </p:txBody>
        </p:sp>
        <p:sp>
          <p:nvSpPr>
            <p:cNvPr id="33" name="Oval 32"/>
            <p:cNvSpPr/>
            <p:nvPr/>
          </p:nvSpPr>
          <p:spPr>
            <a:xfrm>
              <a:off x="6130280" y="4581128"/>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G</a:t>
              </a:r>
              <a:endParaRPr lang="en-GB" sz="3600" dirty="0">
                <a:solidFill>
                  <a:sysClr val="windowText" lastClr="000000"/>
                </a:solidFill>
              </a:endParaRPr>
            </a:p>
          </p:txBody>
        </p:sp>
        <p:cxnSp>
          <p:nvCxnSpPr>
            <p:cNvPr id="34" name="Straight Connector 33"/>
            <p:cNvCxnSpPr>
              <a:stCxn id="30" idx="7"/>
              <a:endCxn id="32" idx="3"/>
            </p:cNvCxnSpPr>
            <p:nvPr/>
          </p:nvCxnSpPr>
          <p:spPr>
            <a:xfrm flipV="1">
              <a:off x="5119385" y="2481297"/>
              <a:ext cx="950486" cy="776070"/>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2" idx="5"/>
              <a:endCxn id="31" idx="1"/>
            </p:cNvCxnSpPr>
            <p:nvPr/>
          </p:nvCxnSpPr>
          <p:spPr>
            <a:xfrm>
              <a:off x="6716449" y="2481297"/>
              <a:ext cx="963494" cy="881222"/>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0" idx="5"/>
              <a:endCxn id="33" idx="1"/>
            </p:cNvCxnSpPr>
            <p:nvPr/>
          </p:nvCxnSpPr>
          <p:spPr>
            <a:xfrm>
              <a:off x="5119385" y="3903945"/>
              <a:ext cx="1144806" cy="811094"/>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3" idx="7"/>
              <a:endCxn id="31" idx="3"/>
            </p:cNvCxnSpPr>
            <p:nvPr/>
          </p:nvCxnSpPr>
          <p:spPr>
            <a:xfrm flipV="1">
              <a:off x="6910769" y="4009097"/>
              <a:ext cx="769174" cy="705942"/>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9" idx="1"/>
              <a:endCxn id="27" idx="4"/>
            </p:cNvCxnSpPr>
            <p:nvPr/>
          </p:nvCxnSpPr>
          <p:spPr>
            <a:xfrm flipH="1" flipV="1">
              <a:off x="905080" y="3254504"/>
              <a:ext cx="552167" cy="1260143"/>
            </a:xfrm>
            <a:prstGeom prst="line">
              <a:avLst/>
            </a:prstGeom>
            <a:grpFill/>
            <a:ln w="2857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8" idx="4"/>
              <a:endCxn id="29" idx="7"/>
            </p:cNvCxnSpPr>
            <p:nvPr/>
          </p:nvCxnSpPr>
          <p:spPr>
            <a:xfrm flipH="1">
              <a:off x="2103825" y="2836168"/>
              <a:ext cx="581983" cy="1678479"/>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8" idx="2"/>
              <a:endCxn id="27" idx="6"/>
            </p:cNvCxnSpPr>
            <p:nvPr/>
          </p:nvCxnSpPr>
          <p:spPr>
            <a:xfrm flipH="1">
              <a:off x="1362280" y="2378968"/>
              <a:ext cx="866328" cy="418337"/>
            </a:xfrm>
            <a:prstGeom prst="line">
              <a:avLst/>
            </a:prstGeom>
            <a:grpFill/>
            <a:ln w="2857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6"/>
              <a:endCxn id="30" idx="1"/>
            </p:cNvCxnSpPr>
            <p:nvPr/>
          </p:nvCxnSpPr>
          <p:spPr>
            <a:xfrm>
              <a:off x="3143008" y="2378968"/>
              <a:ext cx="1329799" cy="878399"/>
            </a:xfrm>
            <a:prstGeom prst="line">
              <a:avLst/>
            </a:prstGeom>
            <a:grpFill/>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3424496" y="5050512"/>
              <a:ext cx="914400" cy="9144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ysClr val="windowText" lastClr="000000"/>
                  </a:solidFill>
                </a:rPr>
                <a:t>D</a:t>
              </a:r>
              <a:endParaRPr lang="en-GB" sz="3600" dirty="0">
                <a:solidFill>
                  <a:sysClr val="windowText" lastClr="000000"/>
                </a:solidFill>
              </a:endParaRPr>
            </a:p>
          </p:txBody>
        </p:sp>
        <p:cxnSp>
          <p:nvCxnSpPr>
            <p:cNvPr id="43" name="Straight Connector 42"/>
            <p:cNvCxnSpPr>
              <a:stCxn id="30" idx="4"/>
              <a:endCxn id="42" idx="7"/>
            </p:cNvCxnSpPr>
            <p:nvPr/>
          </p:nvCxnSpPr>
          <p:spPr>
            <a:xfrm flipH="1">
              <a:off x="4204985" y="4037856"/>
              <a:ext cx="591111" cy="1146567"/>
            </a:xfrm>
            <a:prstGeom prst="line">
              <a:avLst/>
            </a:prstGeom>
            <a:grpFill/>
            <a:ln w="28575">
              <a:solidFill>
                <a:schemeClr val="accent4"/>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Oval 44"/>
          <p:cNvSpPr/>
          <p:nvPr/>
        </p:nvSpPr>
        <p:spPr>
          <a:xfrm>
            <a:off x="2922318" y="1849273"/>
            <a:ext cx="828000" cy="828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p:cNvSpPr/>
          <p:nvPr/>
        </p:nvSpPr>
        <p:spPr>
          <a:xfrm>
            <a:off x="539974" y="3194925"/>
            <a:ext cx="828000" cy="828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p:cNvSpPr txBox="1"/>
          <p:nvPr/>
        </p:nvSpPr>
        <p:spPr>
          <a:xfrm>
            <a:off x="1612047" y="4581128"/>
            <a:ext cx="1635384" cy="523220"/>
          </a:xfrm>
          <a:prstGeom prst="rect">
            <a:avLst/>
          </a:prstGeom>
          <a:noFill/>
          <a:ln w="28575">
            <a:solidFill>
              <a:schemeClr val="accent6"/>
            </a:solidFill>
          </a:ln>
        </p:spPr>
        <p:txBody>
          <a:bodyPr wrap="none" rtlCol="0">
            <a:spAutoFit/>
          </a:bodyPr>
          <a:lstStyle/>
          <a:p>
            <a:r>
              <a:rPr lang="en-GB" sz="2800" i="1" dirty="0" smtClean="0"/>
              <a:t>d(C, F) = 3</a:t>
            </a:r>
            <a:endParaRPr lang="en-GB" i="1" dirty="0"/>
          </a:p>
        </p:txBody>
      </p:sp>
      <p:sp>
        <p:nvSpPr>
          <p:cNvPr id="48" name="Oval 47"/>
          <p:cNvSpPr/>
          <p:nvPr/>
        </p:nvSpPr>
        <p:spPr>
          <a:xfrm>
            <a:off x="7400428" y="1880920"/>
            <a:ext cx="828000" cy="828000"/>
          </a:xfrm>
          <a:prstGeom prst="ellipse">
            <a:avLst/>
          </a:prstGeom>
          <a:no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4982877" y="3208920"/>
            <a:ext cx="828000" cy="828000"/>
          </a:xfrm>
          <a:prstGeom prst="ellipse">
            <a:avLst/>
          </a:prstGeom>
          <a:no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p:cNvSpPr txBox="1"/>
          <p:nvPr/>
        </p:nvSpPr>
        <p:spPr>
          <a:xfrm>
            <a:off x="4672926" y="4869160"/>
            <a:ext cx="4147546" cy="523220"/>
          </a:xfrm>
          <a:prstGeom prst="rect">
            <a:avLst/>
          </a:prstGeom>
          <a:noFill/>
          <a:ln w="28575">
            <a:solidFill>
              <a:srgbClr val="FF9999"/>
            </a:solidFill>
          </a:ln>
        </p:spPr>
        <p:txBody>
          <a:bodyPr wrap="none" rtlCol="0">
            <a:spAutoFit/>
          </a:bodyPr>
          <a:lstStyle/>
          <a:p>
            <a:r>
              <a:rPr lang="en-GB" sz="2800" i="1" dirty="0" smtClean="0"/>
              <a:t>d(C, F) </a:t>
            </a:r>
            <a:r>
              <a:rPr lang="en-GB" sz="2800" dirty="0" smtClean="0"/>
              <a:t>isn’t equal to </a:t>
            </a:r>
            <a:r>
              <a:rPr lang="en-GB" sz="2800" i="1" dirty="0" smtClean="0"/>
              <a:t> d(F, C)</a:t>
            </a:r>
            <a:endParaRPr lang="en-GB" i="1" dirty="0"/>
          </a:p>
        </p:txBody>
      </p:sp>
      <p:sp>
        <p:nvSpPr>
          <p:cNvPr id="52" name="Oval 51"/>
          <p:cNvSpPr/>
          <p:nvPr/>
        </p:nvSpPr>
        <p:spPr>
          <a:xfrm>
            <a:off x="3749874" y="2593875"/>
            <a:ext cx="828000" cy="828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p:cNvSpPr txBox="1"/>
          <p:nvPr/>
        </p:nvSpPr>
        <p:spPr>
          <a:xfrm>
            <a:off x="1632477" y="5256748"/>
            <a:ext cx="1694695" cy="523220"/>
          </a:xfrm>
          <a:prstGeom prst="rect">
            <a:avLst/>
          </a:prstGeom>
          <a:noFill/>
          <a:ln w="28575">
            <a:solidFill>
              <a:schemeClr val="accent6"/>
            </a:solidFill>
          </a:ln>
        </p:spPr>
        <p:txBody>
          <a:bodyPr wrap="none" rtlCol="0">
            <a:spAutoFit/>
          </a:bodyPr>
          <a:lstStyle/>
          <a:p>
            <a:r>
              <a:rPr lang="en-GB" sz="2800" i="1" dirty="0" smtClean="0"/>
              <a:t>d(C, H) = 4</a:t>
            </a:r>
            <a:endParaRPr lang="en-GB" i="1" dirty="0"/>
          </a:p>
        </p:txBody>
      </p:sp>
    </p:spTree>
    <p:extLst>
      <p:ext uri="{BB962C8B-B14F-4D97-AF65-F5344CB8AC3E}">
        <p14:creationId xmlns:p14="http://schemas.microsoft.com/office/powerpoint/2010/main" val="249371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52" grpId="0" animBg="1"/>
      <p:bldP spid="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i="1" u="sng" dirty="0" smtClean="0"/>
              <a:t>Shortest path</a:t>
            </a:r>
            <a:r>
              <a:rPr lang="en-GB" i="1" dirty="0" smtClean="0"/>
              <a:t> </a:t>
            </a:r>
            <a:r>
              <a:rPr lang="en-GB" dirty="0" smtClean="0"/>
              <a:t>(</a:t>
            </a:r>
            <a:r>
              <a:rPr lang="en-GB" i="1" dirty="0" smtClean="0"/>
              <a:t>d</a:t>
            </a:r>
            <a:r>
              <a:rPr lang="en-GB" dirty="0" smtClean="0"/>
              <a:t>) describes the</a:t>
            </a:r>
            <a:br>
              <a:rPr lang="en-GB" dirty="0" smtClean="0"/>
            </a:br>
            <a:r>
              <a:rPr lang="en-GB" dirty="0" smtClean="0"/>
              <a:t> </a:t>
            </a:r>
            <a:r>
              <a:rPr lang="en-GB" i="1" u="sng" dirty="0" smtClean="0"/>
              <a:t>distance</a:t>
            </a:r>
            <a:r>
              <a:rPr lang="en-GB" dirty="0" smtClean="0"/>
              <a:t> between two nodes</a:t>
            </a:r>
            <a:endParaRPr lang="en-GB" dirty="0"/>
          </a:p>
        </p:txBody>
      </p:sp>
      <p:sp>
        <p:nvSpPr>
          <p:cNvPr id="5" name="Rectangle 4"/>
          <p:cNvSpPr/>
          <p:nvPr/>
        </p:nvSpPr>
        <p:spPr>
          <a:xfrm>
            <a:off x="5308031" y="6185654"/>
            <a:ext cx="3374257" cy="369332"/>
          </a:xfrm>
          <a:prstGeom prst="rect">
            <a:avLst/>
          </a:prstGeom>
        </p:spPr>
        <p:txBody>
          <a:bodyPr wrap="none">
            <a:spAutoFit/>
          </a:bodyPr>
          <a:lstStyle/>
          <a:p>
            <a:r>
              <a:rPr lang="en-GB" b="1" i="1" dirty="0">
                <a:solidFill>
                  <a:schemeClr val="accent3"/>
                </a:solidFill>
              </a:rPr>
              <a:t>2: </a:t>
            </a:r>
            <a:r>
              <a:rPr lang="en-GB" dirty="0"/>
              <a:t>What can we use networks for?</a:t>
            </a:r>
          </a:p>
        </p:txBody>
      </p:sp>
      <p:pic>
        <p:nvPicPr>
          <p:cNvPr id="14338" name="Picture 2" descr="Image 2"/>
          <p:cNvPicPr>
            <a:picLocks noChangeAspect="1" noChangeArrowheads="1"/>
          </p:cNvPicPr>
          <p:nvPr/>
        </p:nvPicPr>
        <p:blipFill rotWithShape="1">
          <a:blip r:embed="rId3">
            <a:extLst>
              <a:ext uri="{28A0092B-C50C-407E-A947-70E740481C1C}">
                <a14:useLocalDpi xmlns:a14="http://schemas.microsoft.com/office/drawing/2010/main" val="0"/>
              </a:ext>
            </a:extLst>
          </a:blip>
          <a:srcRect r="29071"/>
          <a:stretch/>
        </p:blipFill>
        <p:spPr bwMode="auto">
          <a:xfrm>
            <a:off x="3259765" y="2708918"/>
            <a:ext cx="5184576" cy="30242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0641" y="1724615"/>
            <a:ext cx="2963247" cy="1200329"/>
          </a:xfrm>
          <a:prstGeom prst="rect">
            <a:avLst/>
          </a:prstGeom>
          <a:solidFill>
            <a:schemeClr val="bg1"/>
          </a:solidFill>
          <a:ln>
            <a:solidFill>
              <a:schemeClr val="accent3"/>
            </a:solidFill>
          </a:ln>
        </p:spPr>
        <p:txBody>
          <a:bodyPr wrap="none" rtlCol="0">
            <a:spAutoFit/>
          </a:bodyPr>
          <a:lstStyle/>
          <a:p>
            <a:r>
              <a:rPr lang="en-GB" sz="2400" dirty="0" smtClean="0"/>
              <a:t>In big networks the </a:t>
            </a:r>
            <a:br>
              <a:rPr lang="en-GB" sz="2400" dirty="0" smtClean="0"/>
            </a:br>
            <a:r>
              <a:rPr lang="en-GB" sz="2400" u="sng" dirty="0" smtClean="0"/>
              <a:t>average</a:t>
            </a:r>
            <a:r>
              <a:rPr lang="en-GB" sz="2400" dirty="0" smtClean="0"/>
              <a:t> shortest path </a:t>
            </a:r>
            <a:br>
              <a:rPr lang="en-GB" sz="2400" dirty="0" smtClean="0"/>
            </a:br>
            <a:r>
              <a:rPr lang="en-GB" sz="2400" dirty="0" smtClean="0"/>
              <a:t>is surprisingly small</a:t>
            </a:r>
          </a:p>
        </p:txBody>
      </p:sp>
      <p:sp>
        <p:nvSpPr>
          <p:cNvPr id="4" name="Rectangle 3"/>
          <p:cNvSpPr/>
          <p:nvPr/>
        </p:nvSpPr>
        <p:spPr>
          <a:xfrm>
            <a:off x="6588224" y="5157192"/>
            <a:ext cx="1656184" cy="3600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6588224" y="4581128"/>
            <a:ext cx="1656184" cy="3600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434918" y="5877272"/>
            <a:ext cx="4929170" cy="307777"/>
          </a:xfrm>
          <a:prstGeom prst="rect">
            <a:avLst/>
          </a:prstGeom>
          <a:noFill/>
        </p:spPr>
        <p:txBody>
          <a:bodyPr wrap="none" rtlCol="0">
            <a:spAutoFit/>
          </a:bodyPr>
          <a:lstStyle/>
          <a:p>
            <a:r>
              <a:rPr lang="en-GB" sz="1400" dirty="0" smtClean="0"/>
              <a:t>Caldera et al. (2017) </a:t>
            </a:r>
            <a:r>
              <a:rPr lang="en-US" sz="1400" dirty="0"/>
              <a:t>Current Opinion in Systems </a:t>
            </a:r>
            <a:r>
              <a:rPr lang="en-US" sz="1400" dirty="0" smtClean="0"/>
              <a:t>Biology, 3: 88-94</a:t>
            </a:r>
            <a:endParaRPr lang="en-GB" sz="1400" dirty="0"/>
          </a:p>
        </p:txBody>
      </p:sp>
    </p:spTree>
    <p:extLst>
      <p:ext uri="{BB962C8B-B14F-4D97-AF65-F5344CB8AC3E}">
        <p14:creationId xmlns:p14="http://schemas.microsoft.com/office/powerpoint/2010/main" val="381607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Highly connected nodes are called </a:t>
            </a:r>
            <a:r>
              <a:rPr lang="en-GB" i="1" u="sng" dirty="0" smtClean="0"/>
              <a:t>hubs</a:t>
            </a:r>
            <a:endParaRPr lang="en-GB" dirty="0"/>
          </a:p>
        </p:txBody>
      </p:sp>
      <p:sp>
        <p:nvSpPr>
          <p:cNvPr id="5" name="Rectangle 4"/>
          <p:cNvSpPr/>
          <p:nvPr/>
        </p:nvSpPr>
        <p:spPr>
          <a:xfrm>
            <a:off x="5308031" y="6185654"/>
            <a:ext cx="3374257" cy="369332"/>
          </a:xfrm>
          <a:prstGeom prst="rect">
            <a:avLst/>
          </a:prstGeom>
        </p:spPr>
        <p:txBody>
          <a:bodyPr wrap="none">
            <a:spAutoFit/>
          </a:bodyPr>
          <a:lstStyle/>
          <a:p>
            <a:r>
              <a:rPr lang="en-GB" b="1" i="1" dirty="0">
                <a:solidFill>
                  <a:schemeClr val="accent3"/>
                </a:solidFill>
              </a:rPr>
              <a:t>2: </a:t>
            </a:r>
            <a:r>
              <a:rPr lang="en-GB" dirty="0"/>
              <a:t>What can we use networks for?</a:t>
            </a:r>
          </a:p>
        </p:txBody>
      </p:sp>
      <p:cxnSp>
        <p:nvCxnSpPr>
          <p:cNvPr id="7" name="Straight Connector 6"/>
          <p:cNvCxnSpPr>
            <a:stCxn id="10" idx="5"/>
            <a:endCxn id="23" idx="2"/>
          </p:cNvCxnSpPr>
          <p:nvPr/>
        </p:nvCxnSpPr>
        <p:spPr>
          <a:xfrm>
            <a:off x="3253264" y="4069261"/>
            <a:ext cx="722804" cy="18963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346964" y="2525258"/>
            <a:ext cx="500452" cy="500452"/>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A</a:t>
            </a:r>
            <a:endParaRPr lang="en-GB" sz="3600" dirty="0"/>
          </a:p>
        </p:txBody>
      </p:sp>
      <p:sp>
        <p:nvSpPr>
          <p:cNvPr id="9" name="Oval 8"/>
          <p:cNvSpPr/>
          <p:nvPr/>
        </p:nvSpPr>
        <p:spPr>
          <a:xfrm>
            <a:off x="3321558" y="2296303"/>
            <a:ext cx="500452" cy="500452"/>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B</a:t>
            </a:r>
            <a:endParaRPr lang="en-GB" sz="3600" dirty="0"/>
          </a:p>
        </p:txBody>
      </p:sp>
      <p:sp>
        <p:nvSpPr>
          <p:cNvPr id="10" name="Oval 9"/>
          <p:cNvSpPr/>
          <p:nvPr/>
        </p:nvSpPr>
        <p:spPr>
          <a:xfrm>
            <a:off x="2826102" y="3642099"/>
            <a:ext cx="500452" cy="500452"/>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C</a:t>
            </a:r>
          </a:p>
        </p:txBody>
      </p:sp>
      <p:sp>
        <p:nvSpPr>
          <p:cNvPr id="11" name="Oval 10"/>
          <p:cNvSpPr/>
          <p:nvPr/>
        </p:nvSpPr>
        <p:spPr>
          <a:xfrm>
            <a:off x="4476520" y="2953988"/>
            <a:ext cx="500452" cy="500452"/>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E</a:t>
            </a:r>
            <a:endParaRPr lang="en-GB" sz="3600" dirty="0"/>
          </a:p>
        </p:txBody>
      </p:sp>
      <p:sp>
        <p:nvSpPr>
          <p:cNvPr id="12" name="Oval 11"/>
          <p:cNvSpPr/>
          <p:nvPr/>
        </p:nvSpPr>
        <p:spPr>
          <a:xfrm>
            <a:off x="6231788" y="3011538"/>
            <a:ext cx="500452" cy="500452"/>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H</a:t>
            </a:r>
          </a:p>
        </p:txBody>
      </p:sp>
      <p:sp>
        <p:nvSpPr>
          <p:cNvPr id="13" name="Oval 12"/>
          <p:cNvSpPr/>
          <p:nvPr/>
        </p:nvSpPr>
        <p:spPr>
          <a:xfrm>
            <a:off x="5350594" y="2175371"/>
            <a:ext cx="500452" cy="500452"/>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F</a:t>
            </a:r>
            <a:endParaRPr lang="en-GB" sz="3600" dirty="0"/>
          </a:p>
        </p:txBody>
      </p:sp>
      <p:sp>
        <p:nvSpPr>
          <p:cNvPr id="14" name="Oval 13"/>
          <p:cNvSpPr/>
          <p:nvPr/>
        </p:nvSpPr>
        <p:spPr>
          <a:xfrm>
            <a:off x="5456946" y="3751773"/>
            <a:ext cx="500452" cy="500452"/>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G</a:t>
            </a:r>
            <a:endParaRPr lang="en-GB" sz="3600" dirty="0"/>
          </a:p>
        </p:txBody>
      </p:sp>
      <p:cxnSp>
        <p:nvCxnSpPr>
          <p:cNvPr id="15" name="Straight Connector 14"/>
          <p:cNvCxnSpPr>
            <a:stCxn id="11" idx="7"/>
            <a:endCxn id="13" idx="3"/>
          </p:cNvCxnSpPr>
          <p:nvPr/>
        </p:nvCxnSpPr>
        <p:spPr>
          <a:xfrm flipV="1">
            <a:off x="4903682" y="2602534"/>
            <a:ext cx="520202" cy="42474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3" idx="5"/>
            <a:endCxn id="12" idx="1"/>
          </p:cNvCxnSpPr>
          <p:nvPr/>
        </p:nvCxnSpPr>
        <p:spPr>
          <a:xfrm>
            <a:off x="5777757" y="2602534"/>
            <a:ext cx="527321" cy="48229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5"/>
            <a:endCxn id="14" idx="1"/>
          </p:cNvCxnSpPr>
          <p:nvPr/>
        </p:nvCxnSpPr>
        <p:spPr>
          <a:xfrm>
            <a:off x="4903682" y="3381150"/>
            <a:ext cx="626553" cy="44391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4" idx="7"/>
            <a:endCxn id="12" idx="3"/>
          </p:cNvCxnSpPr>
          <p:nvPr/>
        </p:nvCxnSpPr>
        <p:spPr>
          <a:xfrm flipV="1">
            <a:off x="5884108" y="3438700"/>
            <a:ext cx="420970" cy="38636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0" idx="1"/>
            <a:endCxn id="8" idx="4"/>
          </p:cNvCxnSpPr>
          <p:nvPr/>
        </p:nvCxnSpPr>
        <p:spPr>
          <a:xfrm flipH="1" flipV="1">
            <a:off x="2597190" y="3025711"/>
            <a:ext cx="302201" cy="689678"/>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4"/>
            <a:endCxn id="10" idx="7"/>
          </p:cNvCxnSpPr>
          <p:nvPr/>
        </p:nvCxnSpPr>
        <p:spPr>
          <a:xfrm flipH="1">
            <a:off x="3253264" y="2796755"/>
            <a:ext cx="318520" cy="91863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2"/>
            <a:endCxn id="8" idx="6"/>
          </p:cNvCxnSpPr>
          <p:nvPr/>
        </p:nvCxnSpPr>
        <p:spPr>
          <a:xfrm flipH="1">
            <a:off x="2847416" y="2546529"/>
            <a:ext cx="474142" cy="22895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6"/>
            <a:endCxn id="11" idx="1"/>
          </p:cNvCxnSpPr>
          <p:nvPr/>
        </p:nvCxnSpPr>
        <p:spPr>
          <a:xfrm>
            <a:off x="3822010" y="2546529"/>
            <a:ext cx="727800" cy="48074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976068" y="4008668"/>
            <a:ext cx="500452" cy="500452"/>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D</a:t>
            </a:r>
            <a:endParaRPr lang="en-GB" sz="3600" dirty="0"/>
          </a:p>
        </p:txBody>
      </p:sp>
      <p:cxnSp>
        <p:nvCxnSpPr>
          <p:cNvPr id="24" name="Straight Connector 23"/>
          <p:cNvCxnSpPr>
            <a:stCxn id="11" idx="4"/>
            <a:endCxn id="23" idx="7"/>
          </p:cNvCxnSpPr>
          <p:nvPr/>
        </p:nvCxnSpPr>
        <p:spPr>
          <a:xfrm flipH="1">
            <a:off x="4403231" y="3454440"/>
            <a:ext cx="323516" cy="62751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212080" y="2679427"/>
            <a:ext cx="1080000" cy="1080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a:off x="2771800" y="1527299"/>
            <a:ext cx="3639458" cy="400110"/>
          </a:xfrm>
          <a:prstGeom prst="rect">
            <a:avLst/>
          </a:prstGeom>
          <a:solidFill>
            <a:schemeClr val="accent3">
              <a:lumMod val="20000"/>
              <a:lumOff val="80000"/>
            </a:schemeClr>
          </a:solidFill>
        </p:spPr>
        <p:txBody>
          <a:bodyPr wrap="none" rtlCol="0">
            <a:spAutoFit/>
          </a:bodyPr>
          <a:lstStyle/>
          <a:p>
            <a:r>
              <a:rPr lang="en-GB" sz="2000" dirty="0" smtClean="0"/>
              <a:t>Hubs have higher </a:t>
            </a:r>
            <a:r>
              <a:rPr lang="en-GB" sz="2000" b="1" i="1" dirty="0" smtClean="0"/>
              <a:t>k</a:t>
            </a:r>
            <a:r>
              <a:rPr lang="en-GB" sz="2000" i="1" dirty="0" smtClean="0"/>
              <a:t> </a:t>
            </a:r>
            <a:r>
              <a:rPr lang="en-GB" sz="2000" dirty="0" smtClean="0"/>
              <a:t>than average.</a:t>
            </a:r>
            <a:endParaRPr lang="en-GB" sz="2000" i="1" dirty="0"/>
          </a:p>
        </p:txBody>
      </p:sp>
      <p:sp>
        <p:nvSpPr>
          <p:cNvPr id="28" name="TextBox 27"/>
          <p:cNvSpPr txBox="1"/>
          <p:nvPr/>
        </p:nvSpPr>
        <p:spPr>
          <a:xfrm>
            <a:off x="3248768" y="4797152"/>
            <a:ext cx="2664296" cy="1200329"/>
          </a:xfrm>
          <a:prstGeom prst="rect">
            <a:avLst/>
          </a:prstGeom>
          <a:solidFill>
            <a:schemeClr val="bg1"/>
          </a:solidFill>
          <a:ln>
            <a:solidFill>
              <a:schemeClr val="accent4"/>
            </a:solidFill>
          </a:ln>
        </p:spPr>
        <p:txBody>
          <a:bodyPr wrap="square" rtlCol="0">
            <a:spAutoFit/>
          </a:bodyPr>
          <a:lstStyle/>
          <a:p>
            <a:pPr algn="ctr"/>
            <a:r>
              <a:rPr lang="en-GB" dirty="0" smtClean="0"/>
              <a:t>Removal of hub node destabilises network</a:t>
            </a:r>
          </a:p>
          <a:p>
            <a:pPr algn="ctr"/>
            <a:r>
              <a:rPr lang="en-GB" dirty="0" smtClean="0"/>
              <a:t>↓</a:t>
            </a:r>
          </a:p>
          <a:p>
            <a:pPr algn="ctr"/>
            <a:r>
              <a:rPr lang="en-GB" dirty="0" smtClean="0"/>
              <a:t>Classic therapeutic targets</a:t>
            </a:r>
          </a:p>
        </p:txBody>
      </p:sp>
      <p:sp>
        <p:nvSpPr>
          <p:cNvPr id="29" name="Rectangle 28"/>
          <p:cNvSpPr/>
          <p:nvPr/>
        </p:nvSpPr>
        <p:spPr>
          <a:xfrm>
            <a:off x="186558" y="4812149"/>
            <a:ext cx="2712833" cy="1200329"/>
          </a:xfrm>
          <a:prstGeom prst="rect">
            <a:avLst/>
          </a:prstGeom>
          <a:solidFill>
            <a:schemeClr val="bg1"/>
          </a:solidFill>
          <a:ln>
            <a:solidFill>
              <a:schemeClr val="accent4"/>
            </a:solidFill>
          </a:ln>
        </p:spPr>
        <p:txBody>
          <a:bodyPr wrap="square">
            <a:spAutoFit/>
          </a:bodyPr>
          <a:lstStyle/>
          <a:p>
            <a:pPr algn="ctr"/>
            <a:r>
              <a:rPr lang="en-GB" dirty="0"/>
              <a:t>Responsible for material/information flow</a:t>
            </a:r>
          </a:p>
          <a:p>
            <a:pPr algn="ctr"/>
            <a:r>
              <a:rPr lang="en-GB" dirty="0"/>
              <a:t>↓</a:t>
            </a:r>
          </a:p>
          <a:p>
            <a:pPr algn="ctr"/>
            <a:r>
              <a:rPr lang="en-GB" dirty="0"/>
              <a:t>Agents of disease spread</a:t>
            </a:r>
          </a:p>
        </p:txBody>
      </p:sp>
      <p:sp>
        <p:nvSpPr>
          <p:cNvPr id="30" name="Rectangle 29"/>
          <p:cNvSpPr/>
          <p:nvPr/>
        </p:nvSpPr>
        <p:spPr>
          <a:xfrm>
            <a:off x="6226515" y="4812149"/>
            <a:ext cx="2712833" cy="1200329"/>
          </a:xfrm>
          <a:prstGeom prst="rect">
            <a:avLst/>
          </a:prstGeom>
          <a:solidFill>
            <a:schemeClr val="bg1"/>
          </a:solidFill>
          <a:ln>
            <a:solidFill>
              <a:schemeClr val="accent4"/>
            </a:solidFill>
          </a:ln>
        </p:spPr>
        <p:txBody>
          <a:bodyPr wrap="square">
            <a:spAutoFit/>
          </a:bodyPr>
          <a:lstStyle/>
          <a:p>
            <a:pPr algn="ctr"/>
            <a:r>
              <a:rPr lang="en-GB" dirty="0" smtClean="0"/>
              <a:t>Few hubs in network</a:t>
            </a:r>
          </a:p>
          <a:p>
            <a:pPr algn="ctr"/>
            <a:r>
              <a:rPr lang="en-GB" dirty="0" smtClean="0"/>
              <a:t>↓</a:t>
            </a:r>
            <a:endParaRPr lang="en-GB" dirty="0"/>
          </a:p>
          <a:p>
            <a:pPr algn="ctr"/>
            <a:r>
              <a:rPr lang="en-GB" dirty="0" smtClean="0"/>
              <a:t>Increases network robustness</a:t>
            </a:r>
            <a:endParaRPr lang="en-GB" dirty="0"/>
          </a:p>
        </p:txBody>
      </p:sp>
      <p:sp>
        <p:nvSpPr>
          <p:cNvPr id="32" name="Lightning Bolt 31"/>
          <p:cNvSpPr/>
          <p:nvPr/>
        </p:nvSpPr>
        <p:spPr>
          <a:xfrm rot="1930736">
            <a:off x="3930747" y="2576968"/>
            <a:ext cx="427163" cy="386363"/>
          </a:xfrm>
          <a:prstGeom prst="lightningBol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Lightning Bolt 32"/>
          <p:cNvSpPr/>
          <p:nvPr/>
        </p:nvSpPr>
        <p:spPr>
          <a:xfrm rot="1930736">
            <a:off x="4210026" y="3606637"/>
            <a:ext cx="427163" cy="386363"/>
          </a:xfrm>
          <a:prstGeom prst="lightningBol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Lightning Bolt 33"/>
          <p:cNvSpPr/>
          <p:nvPr/>
        </p:nvSpPr>
        <p:spPr>
          <a:xfrm rot="1930736">
            <a:off x="4974880" y="2585969"/>
            <a:ext cx="427163" cy="386363"/>
          </a:xfrm>
          <a:prstGeom prst="lightningBol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Lightning Bolt 34"/>
          <p:cNvSpPr/>
          <p:nvPr/>
        </p:nvSpPr>
        <p:spPr>
          <a:xfrm rot="1930736">
            <a:off x="4959710" y="3364328"/>
            <a:ext cx="427163" cy="386363"/>
          </a:xfrm>
          <a:prstGeom prst="lightningBol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Lightning Bolt 37"/>
          <p:cNvSpPr/>
          <p:nvPr/>
        </p:nvSpPr>
        <p:spPr>
          <a:xfrm rot="1930736">
            <a:off x="2534708" y="3111348"/>
            <a:ext cx="427163" cy="386363"/>
          </a:xfrm>
          <a:prstGeom prst="lightningBol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Lightning Bolt 38"/>
          <p:cNvSpPr/>
          <p:nvPr/>
        </p:nvSpPr>
        <p:spPr>
          <a:xfrm rot="1930736">
            <a:off x="2829148" y="2524368"/>
            <a:ext cx="427163" cy="386363"/>
          </a:xfrm>
          <a:prstGeom prst="lightningBol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quot;No&quot; Symbol 44"/>
          <p:cNvSpPr/>
          <p:nvPr/>
        </p:nvSpPr>
        <p:spPr>
          <a:xfrm>
            <a:off x="4427984" y="2889016"/>
            <a:ext cx="648072" cy="684000"/>
          </a:xfrm>
          <a:prstGeom prst="noSmoking">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quot;No&quot; Symbol 45"/>
          <p:cNvSpPr/>
          <p:nvPr/>
        </p:nvSpPr>
        <p:spPr>
          <a:xfrm>
            <a:off x="2162019" y="2309698"/>
            <a:ext cx="441706" cy="465823"/>
          </a:xfrm>
          <a:prstGeom prst="noSmoking">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quot;No&quot; Symbol 47"/>
          <p:cNvSpPr/>
          <p:nvPr/>
        </p:nvSpPr>
        <p:spPr>
          <a:xfrm>
            <a:off x="3732219" y="4142551"/>
            <a:ext cx="441706" cy="465823"/>
          </a:xfrm>
          <a:prstGeom prst="noSmoking">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quot;No&quot; Symbol 48"/>
          <p:cNvSpPr/>
          <p:nvPr/>
        </p:nvSpPr>
        <p:spPr>
          <a:xfrm>
            <a:off x="5630193" y="2008009"/>
            <a:ext cx="441706" cy="465823"/>
          </a:xfrm>
          <a:prstGeom prst="noSmoking">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40" name="Straight Connector 39"/>
          <p:cNvCxnSpPr>
            <a:stCxn id="45" idx="3"/>
            <a:endCxn id="10" idx="6"/>
          </p:cNvCxnSpPr>
          <p:nvPr/>
        </p:nvCxnSpPr>
        <p:spPr>
          <a:xfrm flipH="1">
            <a:off x="3326554" y="3472847"/>
            <a:ext cx="1196338" cy="419478"/>
          </a:xfrm>
          <a:prstGeom prst="line">
            <a:avLst/>
          </a:prstGeom>
          <a:ln w="28575">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3" idx="4"/>
            <a:endCxn id="14" idx="0"/>
          </p:cNvCxnSpPr>
          <p:nvPr/>
        </p:nvCxnSpPr>
        <p:spPr>
          <a:xfrm>
            <a:off x="5600820" y="2675823"/>
            <a:ext cx="106352" cy="1075950"/>
          </a:xfrm>
          <a:prstGeom prst="line">
            <a:avLst/>
          </a:prstGeom>
          <a:ln w="28575">
            <a:solidFill>
              <a:schemeClr val="accent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96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10" fill="hold"/>
                                        <p:tgtEl>
                                          <p:spTgt spid="11"/>
                                        </p:tgtEl>
                                        <p:attrNameLst>
                                          <p:attrName>fillcolor</p:attrName>
                                        </p:attrNameLst>
                                      </p:cBhvr>
                                      <p:to>
                                        <a:srgbClr val="FAC08F"/>
                                      </p:to>
                                    </p:animClr>
                                    <p:set>
                                      <p:cBhvr>
                                        <p:cTn id="21" dur="10" fill="hold"/>
                                        <p:tgtEl>
                                          <p:spTgt spid="11"/>
                                        </p:tgtEl>
                                        <p:attrNameLst>
                                          <p:attrName>fill.type</p:attrName>
                                        </p:attrNameLst>
                                      </p:cBhvr>
                                      <p:to>
                                        <p:strVal val="solid"/>
                                      </p:to>
                                    </p:set>
                                    <p:set>
                                      <p:cBhvr>
                                        <p:cTn id="22" dur="10" fill="hold"/>
                                        <p:tgtEl>
                                          <p:spTgt spid="11"/>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10" fill="hold"/>
                                        <p:tgtEl>
                                          <p:spTgt spid="8"/>
                                        </p:tgtEl>
                                        <p:attrNameLst>
                                          <p:attrName>fillcolor</p:attrName>
                                        </p:attrNameLst>
                                      </p:cBhvr>
                                      <p:to>
                                        <a:srgbClr val="FAC08F"/>
                                      </p:to>
                                    </p:animClr>
                                    <p:set>
                                      <p:cBhvr>
                                        <p:cTn id="27" dur="10" fill="hold"/>
                                        <p:tgtEl>
                                          <p:spTgt spid="8"/>
                                        </p:tgtEl>
                                        <p:attrNameLst>
                                          <p:attrName>fill.type</p:attrName>
                                        </p:attrNameLst>
                                      </p:cBhvr>
                                      <p:to>
                                        <p:strVal val="solid"/>
                                      </p:to>
                                    </p:set>
                                    <p:set>
                                      <p:cBhvr>
                                        <p:cTn id="28" dur="10" fill="hold"/>
                                        <p:tgtEl>
                                          <p:spTgt spid="8"/>
                                        </p:tgtEl>
                                        <p:attrNameLst>
                                          <p:attrName>fill.on</p:attrName>
                                        </p:attrNameLst>
                                      </p:cBhvr>
                                      <p:to>
                                        <p:strVal val="tru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mph" presetSubtype="2" fill="hold" grpId="1" nodeType="withEffect">
                                  <p:stCondLst>
                                    <p:cond delay="0"/>
                                  </p:stCondLst>
                                  <p:childTnLst>
                                    <p:animClr clrSpc="rgb" dir="cw">
                                      <p:cBhvr>
                                        <p:cTn id="34" dur="10" fill="hold"/>
                                        <p:tgtEl>
                                          <p:spTgt spid="11"/>
                                        </p:tgtEl>
                                        <p:attrNameLst>
                                          <p:attrName>fillcolor</p:attrName>
                                        </p:attrNameLst>
                                      </p:cBhvr>
                                      <p:to>
                                        <a:srgbClr val="C3D69B"/>
                                      </p:to>
                                    </p:animClr>
                                    <p:set>
                                      <p:cBhvr>
                                        <p:cTn id="35" dur="10" fill="hold"/>
                                        <p:tgtEl>
                                          <p:spTgt spid="11"/>
                                        </p:tgtEl>
                                        <p:attrNameLst>
                                          <p:attrName>fill.type</p:attrName>
                                        </p:attrNameLst>
                                      </p:cBhvr>
                                      <p:to>
                                        <p:strVal val="solid"/>
                                      </p:to>
                                    </p:set>
                                    <p:set>
                                      <p:cBhvr>
                                        <p:cTn id="36" dur="10" fill="hold"/>
                                        <p:tgtEl>
                                          <p:spTgt spid="11"/>
                                        </p:tgtEl>
                                        <p:attrNameLst>
                                          <p:attrName>fill.on</p:attrName>
                                        </p:attrNameLst>
                                      </p:cBhvr>
                                      <p:to>
                                        <p:strVal val="true"/>
                                      </p:to>
                                    </p:set>
                                  </p:childTnLst>
                                </p:cTn>
                              </p:par>
                              <p:par>
                                <p:cTn id="37" presetID="1" presetClass="exit" presetSubtype="0" fill="hold" grpId="1" nodeType="with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8"/>
                                        </p:tgtEl>
                                        <p:attrNameLst>
                                          <p:attrName>style.visibility</p:attrName>
                                        </p:attrNameLst>
                                      </p:cBhvr>
                                      <p:to>
                                        <p:strVal val="hidden"/>
                                      </p:to>
                                    </p:set>
                                  </p:childTnLst>
                                </p:cTn>
                              </p:par>
                              <p:par>
                                <p:cTn id="53" presetID="1" presetClass="emph" presetSubtype="2" fill="hold" nodeType="withEffect">
                                  <p:stCondLst>
                                    <p:cond delay="0"/>
                                  </p:stCondLst>
                                  <p:childTnLst>
                                    <p:animClr clrSpc="rgb" dir="cw">
                                      <p:cBhvr>
                                        <p:cTn id="54" dur="10" fill="hold"/>
                                        <p:tgtEl>
                                          <p:spTgt spid="8"/>
                                        </p:tgtEl>
                                        <p:attrNameLst>
                                          <p:attrName>fillcolor</p:attrName>
                                        </p:attrNameLst>
                                      </p:cBhvr>
                                      <p:to>
                                        <a:srgbClr val="C3D69B"/>
                                      </p:to>
                                    </p:animClr>
                                    <p:set>
                                      <p:cBhvr>
                                        <p:cTn id="55" dur="10" fill="hold"/>
                                        <p:tgtEl>
                                          <p:spTgt spid="8"/>
                                        </p:tgtEl>
                                        <p:attrNameLst>
                                          <p:attrName>fill.type</p:attrName>
                                        </p:attrNameLst>
                                      </p:cBhvr>
                                      <p:to>
                                        <p:strVal val="solid"/>
                                      </p:to>
                                    </p:set>
                                    <p:set>
                                      <p:cBhvr>
                                        <p:cTn id="56" dur="10" fill="hold"/>
                                        <p:tgtEl>
                                          <p:spTgt spid="8"/>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4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7" presetClass="emph" presetSubtype="2" fill="hold" nodeType="withEffect">
                                  <p:stCondLst>
                                    <p:cond delay="0"/>
                                  </p:stCondLst>
                                  <p:childTnLst>
                                    <p:animClr clrSpc="rgb" dir="cw">
                                      <p:cBhvr>
                                        <p:cTn id="76" dur="10" fill="hold"/>
                                        <p:tgtEl>
                                          <p:spTgt spid="20"/>
                                        </p:tgtEl>
                                        <p:attrNameLst>
                                          <p:attrName>stroke.color</p:attrName>
                                        </p:attrNameLst>
                                      </p:cBhvr>
                                      <p:to>
                                        <a:schemeClr val="accent2"/>
                                      </p:to>
                                    </p:animClr>
                                    <p:set>
                                      <p:cBhvr>
                                        <p:cTn id="77" dur="10" fill="hold"/>
                                        <p:tgtEl>
                                          <p:spTgt spid="20"/>
                                        </p:tgtEl>
                                        <p:attrNameLst>
                                          <p:attrName>stroke.on</p:attrName>
                                        </p:attrNameLst>
                                      </p:cBhvr>
                                      <p:to>
                                        <p:strVal val="true"/>
                                      </p:to>
                                    </p:set>
                                  </p:childTnLst>
                                </p:cTn>
                              </p:par>
                              <p:par>
                                <p:cTn id="78" presetID="7" presetClass="emph" presetSubtype="2" fill="hold" nodeType="withEffect">
                                  <p:stCondLst>
                                    <p:cond delay="0"/>
                                  </p:stCondLst>
                                  <p:childTnLst>
                                    <p:animClr clrSpc="rgb" dir="cw">
                                      <p:cBhvr>
                                        <p:cTn id="79" dur="10" fill="hold"/>
                                        <p:tgtEl>
                                          <p:spTgt spid="22"/>
                                        </p:tgtEl>
                                        <p:attrNameLst>
                                          <p:attrName>stroke.color</p:attrName>
                                        </p:attrNameLst>
                                      </p:cBhvr>
                                      <p:to>
                                        <a:schemeClr val="accent2"/>
                                      </p:to>
                                    </p:animClr>
                                    <p:set>
                                      <p:cBhvr>
                                        <p:cTn id="80" dur="10" fill="hold"/>
                                        <p:tgtEl>
                                          <p:spTgt spid="22"/>
                                        </p:tgtEl>
                                        <p:attrNameLst>
                                          <p:attrName>stroke.on</p:attrName>
                                        </p:attrNameLst>
                                      </p:cBhvr>
                                      <p:to>
                                        <p:strVal val="true"/>
                                      </p:to>
                                    </p:set>
                                  </p:childTnLst>
                                </p:cTn>
                              </p:par>
                              <p:par>
                                <p:cTn id="81" presetID="7" presetClass="emph" presetSubtype="2" fill="hold" nodeType="withEffect">
                                  <p:stCondLst>
                                    <p:cond delay="0"/>
                                  </p:stCondLst>
                                  <p:childTnLst>
                                    <p:animClr clrSpc="rgb" dir="cw">
                                      <p:cBhvr>
                                        <p:cTn id="82" dur="10" fill="hold"/>
                                        <p:tgtEl>
                                          <p:spTgt spid="17"/>
                                        </p:tgtEl>
                                        <p:attrNameLst>
                                          <p:attrName>stroke.color</p:attrName>
                                        </p:attrNameLst>
                                      </p:cBhvr>
                                      <p:to>
                                        <a:schemeClr val="accent2"/>
                                      </p:to>
                                    </p:animClr>
                                    <p:set>
                                      <p:cBhvr>
                                        <p:cTn id="83" dur="10" fill="hold"/>
                                        <p:tgtEl>
                                          <p:spTgt spid="17"/>
                                        </p:tgtEl>
                                        <p:attrNameLst>
                                          <p:attrName>stroke.on</p:attrName>
                                        </p:attrNameLst>
                                      </p:cBhvr>
                                      <p:to>
                                        <p:strVal val="true"/>
                                      </p:to>
                                    </p:set>
                                  </p:childTnLst>
                                </p:cTn>
                              </p:par>
                              <p:par>
                                <p:cTn id="84" presetID="7" presetClass="emph" presetSubtype="2" fill="hold" nodeType="withEffect">
                                  <p:stCondLst>
                                    <p:cond delay="0"/>
                                  </p:stCondLst>
                                  <p:childTnLst>
                                    <p:animClr clrSpc="rgb" dir="cw">
                                      <p:cBhvr>
                                        <p:cTn id="85" dur="10" fill="hold"/>
                                        <p:tgtEl>
                                          <p:spTgt spid="18"/>
                                        </p:tgtEl>
                                        <p:attrNameLst>
                                          <p:attrName>stroke.color</p:attrName>
                                        </p:attrNameLst>
                                      </p:cBhvr>
                                      <p:to>
                                        <a:schemeClr val="accent2"/>
                                      </p:to>
                                    </p:animClr>
                                    <p:set>
                                      <p:cBhvr>
                                        <p:cTn id="86" dur="10" fill="hold"/>
                                        <p:tgtEl>
                                          <p:spTgt spid="18"/>
                                        </p:tgtEl>
                                        <p:attrNameLst>
                                          <p:attrName>stroke.on</p:attrName>
                                        </p:attrNameLst>
                                      </p:cBhvr>
                                      <p:to>
                                        <p:strVal val="tru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5" grpId="0" animBg="1"/>
      <p:bldP spid="28" grpId="0" animBg="1"/>
      <p:bldP spid="29" grpId="0" animBg="1"/>
      <p:bldP spid="30" grpId="0" animBg="1"/>
      <p:bldP spid="32" grpId="0" animBg="1"/>
      <p:bldP spid="32" grpId="1" animBg="1"/>
      <p:bldP spid="33" grpId="0" animBg="1"/>
      <p:bldP spid="33" grpId="1" animBg="1"/>
      <p:bldP spid="34" grpId="0" animBg="1"/>
      <p:bldP spid="34" grpId="1" animBg="1"/>
      <p:bldP spid="35" grpId="0" animBg="1"/>
      <p:bldP spid="35" grpId="1" animBg="1"/>
      <p:bldP spid="38" grpId="0" animBg="1"/>
      <p:bldP spid="38" grpId="1" animBg="1"/>
      <p:bldP spid="39" grpId="0" animBg="1"/>
      <p:bldP spid="39" grpId="1" animBg="1"/>
      <p:bldP spid="45" grpId="0" animBg="1"/>
      <p:bldP spid="45" grpId="1" animBg="1"/>
      <p:bldP spid="46" grpId="0" animBg="1"/>
      <p:bldP spid="48" grpId="0" animBg="1"/>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3568" y="1484784"/>
            <a:ext cx="7772400" cy="1830065"/>
          </a:xfrm>
          <a:ln>
            <a:solidFill>
              <a:srgbClr val="002060"/>
            </a:solidFill>
          </a:ln>
        </p:spPr>
        <p:txBody>
          <a:bodyPr/>
          <a:lstStyle/>
          <a:p>
            <a:r>
              <a:rPr lang="en-GB" b="1" i="1" dirty="0" smtClean="0">
                <a:solidFill>
                  <a:schemeClr val="accent4">
                    <a:lumMod val="75000"/>
                  </a:schemeClr>
                </a:solidFill>
              </a:rPr>
              <a:t> </a:t>
            </a:r>
            <a:r>
              <a:rPr lang="en-GB" b="1" dirty="0" smtClean="0">
                <a:solidFill>
                  <a:schemeClr val="accent4">
                    <a:lumMod val="60000"/>
                    <a:lumOff val="40000"/>
                  </a:schemeClr>
                </a:solidFill>
              </a:rPr>
              <a:t>Intro to</a:t>
            </a:r>
            <a:r>
              <a:rPr lang="en-GB" b="1" i="1" dirty="0" smtClean="0">
                <a:solidFill>
                  <a:schemeClr val="accent4">
                    <a:lumMod val="75000"/>
                  </a:schemeClr>
                </a:solidFill>
              </a:rPr>
              <a:t/>
            </a:r>
            <a:br>
              <a:rPr lang="en-GB" b="1" i="1" dirty="0" smtClean="0">
                <a:solidFill>
                  <a:schemeClr val="accent4">
                    <a:lumMod val="75000"/>
                  </a:schemeClr>
                </a:solidFill>
              </a:rPr>
            </a:br>
            <a:r>
              <a:rPr lang="en-GB" b="1" i="1" dirty="0" smtClean="0">
                <a:solidFill>
                  <a:schemeClr val="accent4">
                    <a:lumMod val="75000"/>
                  </a:schemeClr>
                </a:solidFill>
              </a:rPr>
              <a:t>Network Analysis</a:t>
            </a:r>
            <a:endParaRPr lang="en-GB" sz="3600" b="1" dirty="0">
              <a:solidFill>
                <a:schemeClr val="accent4">
                  <a:lumMod val="60000"/>
                  <a:lumOff val="40000"/>
                </a:schemeClr>
              </a:solidFill>
            </a:endParaRPr>
          </a:p>
        </p:txBody>
      </p:sp>
      <p:sp>
        <p:nvSpPr>
          <p:cNvPr id="9" name="TextBox 8"/>
          <p:cNvSpPr txBox="1"/>
          <p:nvPr/>
        </p:nvSpPr>
        <p:spPr>
          <a:xfrm>
            <a:off x="1547664" y="4451359"/>
            <a:ext cx="1953227" cy="461665"/>
          </a:xfrm>
          <a:prstGeom prst="rect">
            <a:avLst/>
          </a:prstGeom>
          <a:noFill/>
          <a:ln>
            <a:solidFill>
              <a:schemeClr val="accent3"/>
            </a:solidFill>
          </a:ln>
        </p:spPr>
        <p:txBody>
          <a:bodyPr wrap="none" rtlCol="0">
            <a:spAutoFit/>
          </a:bodyPr>
          <a:lstStyle/>
          <a:p>
            <a:r>
              <a:rPr lang="en-GB" sz="2400" dirty="0" smtClean="0"/>
              <a:t>Francavilla lab</a:t>
            </a:r>
            <a:endParaRPr lang="en-GB" sz="2400" dirty="0"/>
          </a:p>
        </p:txBody>
      </p:sp>
      <p:sp>
        <p:nvSpPr>
          <p:cNvPr id="15" name="TextBox 14"/>
          <p:cNvSpPr txBox="1"/>
          <p:nvPr/>
        </p:nvSpPr>
        <p:spPr>
          <a:xfrm>
            <a:off x="3707904" y="3553852"/>
            <a:ext cx="1716880" cy="523220"/>
          </a:xfrm>
          <a:prstGeom prst="rect">
            <a:avLst/>
          </a:prstGeom>
          <a:noFill/>
          <a:ln>
            <a:solidFill>
              <a:schemeClr val="accent3">
                <a:lumMod val="20000"/>
                <a:lumOff val="80000"/>
              </a:schemeClr>
            </a:solidFill>
          </a:ln>
        </p:spPr>
        <p:txBody>
          <a:bodyPr wrap="none" rtlCol="0">
            <a:spAutoFit/>
          </a:bodyPr>
          <a:lstStyle/>
          <a:p>
            <a:r>
              <a:rPr lang="en-GB" sz="2800" b="1" dirty="0" smtClean="0"/>
              <a:t>Jo Watson</a:t>
            </a:r>
            <a:endParaRPr lang="en-GB" sz="2800" b="1" dirty="0"/>
          </a:p>
        </p:txBody>
      </p:sp>
      <p:sp>
        <p:nvSpPr>
          <p:cNvPr id="16" name="TextBox 15"/>
          <p:cNvSpPr txBox="1"/>
          <p:nvPr/>
        </p:nvSpPr>
        <p:spPr>
          <a:xfrm>
            <a:off x="5980703" y="4451359"/>
            <a:ext cx="1759649" cy="461665"/>
          </a:xfrm>
          <a:prstGeom prst="rect">
            <a:avLst/>
          </a:prstGeom>
          <a:noFill/>
          <a:ln>
            <a:solidFill>
              <a:schemeClr val="accent3"/>
            </a:solidFill>
          </a:ln>
        </p:spPr>
        <p:txBody>
          <a:bodyPr wrap="none" rtlCol="0">
            <a:spAutoFit/>
          </a:bodyPr>
          <a:lstStyle/>
          <a:p>
            <a:r>
              <a:rPr lang="en-GB" sz="2400" dirty="0" smtClean="0"/>
              <a:t>Schwartz lab</a:t>
            </a:r>
            <a:endParaRPr lang="en-GB" sz="2400" dirty="0"/>
          </a:p>
        </p:txBody>
      </p:sp>
      <p:sp>
        <p:nvSpPr>
          <p:cNvPr id="25" name="TextBox 24"/>
          <p:cNvSpPr txBox="1"/>
          <p:nvPr/>
        </p:nvSpPr>
        <p:spPr>
          <a:xfrm>
            <a:off x="2622301" y="5602965"/>
            <a:ext cx="2021707" cy="400110"/>
          </a:xfrm>
          <a:prstGeom prst="rect">
            <a:avLst/>
          </a:prstGeom>
          <a:noFill/>
          <a:ln>
            <a:solidFill>
              <a:schemeClr val="accent3">
                <a:lumMod val="75000"/>
              </a:schemeClr>
            </a:solidFill>
          </a:ln>
        </p:spPr>
        <p:txBody>
          <a:bodyPr wrap="none" rtlCol="0">
            <a:spAutoFit/>
          </a:bodyPr>
          <a:lstStyle/>
          <a:p>
            <a:r>
              <a:rPr lang="en-GB" sz="2000" dirty="0" smtClean="0"/>
              <a:t>Cellular Signalling</a:t>
            </a:r>
            <a:endParaRPr lang="en-GB" sz="2000" dirty="0"/>
          </a:p>
        </p:txBody>
      </p:sp>
      <p:sp>
        <p:nvSpPr>
          <p:cNvPr id="26" name="TextBox 25"/>
          <p:cNvSpPr txBox="1"/>
          <p:nvPr/>
        </p:nvSpPr>
        <p:spPr>
          <a:xfrm>
            <a:off x="179512" y="5590507"/>
            <a:ext cx="2268121" cy="400110"/>
          </a:xfrm>
          <a:prstGeom prst="rect">
            <a:avLst/>
          </a:prstGeom>
          <a:noFill/>
          <a:ln>
            <a:solidFill>
              <a:schemeClr val="accent3">
                <a:lumMod val="75000"/>
              </a:schemeClr>
            </a:solidFill>
          </a:ln>
        </p:spPr>
        <p:txBody>
          <a:bodyPr wrap="none" rtlCol="0">
            <a:spAutoFit/>
          </a:bodyPr>
          <a:lstStyle/>
          <a:p>
            <a:r>
              <a:rPr lang="en-GB" sz="2000" dirty="0" smtClean="0"/>
              <a:t>Phosphoproteomics</a:t>
            </a:r>
            <a:endParaRPr lang="en-GB" sz="2000" dirty="0"/>
          </a:p>
        </p:txBody>
      </p:sp>
      <p:sp>
        <p:nvSpPr>
          <p:cNvPr id="28" name="TextBox 27"/>
          <p:cNvSpPr txBox="1"/>
          <p:nvPr/>
        </p:nvSpPr>
        <p:spPr>
          <a:xfrm>
            <a:off x="7020272" y="5590507"/>
            <a:ext cx="1850250" cy="400110"/>
          </a:xfrm>
          <a:prstGeom prst="rect">
            <a:avLst/>
          </a:prstGeom>
          <a:noFill/>
          <a:ln>
            <a:solidFill>
              <a:schemeClr val="accent3">
                <a:lumMod val="75000"/>
              </a:schemeClr>
            </a:solidFill>
          </a:ln>
        </p:spPr>
        <p:txBody>
          <a:bodyPr wrap="none" rtlCol="0">
            <a:spAutoFit/>
          </a:bodyPr>
          <a:lstStyle/>
          <a:p>
            <a:r>
              <a:rPr lang="en-GB" sz="2000" dirty="0" smtClean="0"/>
              <a:t>Systems Biology</a:t>
            </a:r>
            <a:endParaRPr lang="en-GB" sz="2000" dirty="0"/>
          </a:p>
        </p:txBody>
      </p:sp>
      <p:sp>
        <p:nvSpPr>
          <p:cNvPr id="29" name="TextBox 28"/>
          <p:cNvSpPr txBox="1"/>
          <p:nvPr/>
        </p:nvSpPr>
        <p:spPr>
          <a:xfrm>
            <a:off x="5076056" y="5589240"/>
            <a:ext cx="1690271" cy="400110"/>
          </a:xfrm>
          <a:prstGeom prst="rect">
            <a:avLst/>
          </a:prstGeom>
          <a:noFill/>
          <a:ln>
            <a:solidFill>
              <a:schemeClr val="accent3">
                <a:lumMod val="75000"/>
              </a:schemeClr>
            </a:solidFill>
          </a:ln>
        </p:spPr>
        <p:txBody>
          <a:bodyPr wrap="none" rtlCol="0">
            <a:spAutoFit/>
          </a:bodyPr>
          <a:lstStyle/>
          <a:p>
            <a:r>
              <a:rPr lang="en-GB" sz="2000" dirty="0" smtClean="0"/>
              <a:t>Bioinformatics</a:t>
            </a:r>
            <a:endParaRPr lang="en-GB" sz="2000" dirty="0"/>
          </a:p>
        </p:txBody>
      </p:sp>
      <p:cxnSp>
        <p:nvCxnSpPr>
          <p:cNvPr id="49" name="Straight Connector 48"/>
          <p:cNvCxnSpPr>
            <a:endCxn id="9" idx="0"/>
          </p:cNvCxnSpPr>
          <p:nvPr/>
        </p:nvCxnSpPr>
        <p:spPr>
          <a:xfrm flipH="1">
            <a:off x="2524278" y="4081250"/>
            <a:ext cx="1210745" cy="370109"/>
          </a:xfrm>
          <a:prstGeom prst="line">
            <a:avLst/>
          </a:prstGeom>
          <a:ln w="28575">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6" idx="0"/>
          </p:cNvCxnSpPr>
          <p:nvPr/>
        </p:nvCxnSpPr>
        <p:spPr>
          <a:xfrm>
            <a:off x="5297598" y="4081250"/>
            <a:ext cx="1562930" cy="370109"/>
          </a:xfrm>
          <a:prstGeom prst="line">
            <a:avLst/>
          </a:prstGeom>
          <a:ln w="28575">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26" idx="0"/>
          </p:cNvCxnSpPr>
          <p:nvPr/>
        </p:nvCxnSpPr>
        <p:spPr>
          <a:xfrm flipH="1">
            <a:off x="1313573" y="4913024"/>
            <a:ext cx="461500" cy="677483"/>
          </a:xfrm>
          <a:prstGeom prst="line">
            <a:avLst/>
          </a:prstGeom>
          <a:ln w="28575">
            <a:solidFill>
              <a:schemeClr val="accent3">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25" idx="0"/>
          </p:cNvCxnSpPr>
          <p:nvPr/>
        </p:nvCxnSpPr>
        <p:spPr>
          <a:xfrm>
            <a:off x="3376621" y="4913024"/>
            <a:ext cx="256534" cy="689941"/>
          </a:xfrm>
          <a:prstGeom prst="line">
            <a:avLst/>
          </a:prstGeom>
          <a:ln w="28575">
            <a:solidFill>
              <a:schemeClr val="accent3">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29" idx="0"/>
          </p:cNvCxnSpPr>
          <p:nvPr/>
        </p:nvCxnSpPr>
        <p:spPr>
          <a:xfrm flipH="1">
            <a:off x="5921192" y="4913024"/>
            <a:ext cx="379000" cy="676216"/>
          </a:xfrm>
          <a:prstGeom prst="line">
            <a:avLst/>
          </a:prstGeom>
          <a:ln w="28575">
            <a:solidFill>
              <a:schemeClr val="accent3">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28" idx="0"/>
          </p:cNvCxnSpPr>
          <p:nvPr/>
        </p:nvCxnSpPr>
        <p:spPr>
          <a:xfrm>
            <a:off x="7596336" y="4913024"/>
            <a:ext cx="349061" cy="677483"/>
          </a:xfrm>
          <a:prstGeom prst="line">
            <a:avLst/>
          </a:prstGeom>
          <a:ln w="28575">
            <a:solidFill>
              <a:schemeClr val="accent3">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56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5" grpId="0" animBg="1"/>
      <p:bldP spid="26" grpId="0" animBg="1"/>
      <p:bldP spid="28"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Functionally related nodes organise into </a:t>
            </a:r>
            <a:r>
              <a:rPr lang="en-GB" i="1" u="sng" dirty="0"/>
              <a:t>communities</a:t>
            </a:r>
            <a:endParaRPr lang="en-GB" dirty="0"/>
          </a:p>
        </p:txBody>
      </p:sp>
      <p:sp>
        <p:nvSpPr>
          <p:cNvPr id="4" name="Rectangle 3"/>
          <p:cNvSpPr/>
          <p:nvPr/>
        </p:nvSpPr>
        <p:spPr>
          <a:xfrm>
            <a:off x="5308031" y="6185654"/>
            <a:ext cx="3374257" cy="369332"/>
          </a:xfrm>
          <a:prstGeom prst="rect">
            <a:avLst/>
          </a:prstGeom>
        </p:spPr>
        <p:txBody>
          <a:bodyPr wrap="none">
            <a:spAutoFit/>
          </a:bodyPr>
          <a:lstStyle/>
          <a:p>
            <a:r>
              <a:rPr lang="en-GB" b="1" i="1" dirty="0">
                <a:solidFill>
                  <a:schemeClr val="accent3"/>
                </a:solidFill>
              </a:rPr>
              <a:t>2: </a:t>
            </a:r>
            <a:r>
              <a:rPr lang="en-GB" dirty="0"/>
              <a:t>What can we use networks for?</a:t>
            </a:r>
          </a:p>
        </p:txBody>
      </p:sp>
      <p:grpSp>
        <p:nvGrpSpPr>
          <p:cNvPr id="5" name="Group 4"/>
          <p:cNvGrpSpPr>
            <a:grpSpLocks noChangeAspect="1"/>
          </p:cNvGrpSpPr>
          <p:nvPr/>
        </p:nvGrpSpPr>
        <p:grpSpPr>
          <a:xfrm>
            <a:off x="2357808" y="2840263"/>
            <a:ext cx="4135050" cy="2200584"/>
            <a:chOff x="447880" y="1700808"/>
            <a:chExt cx="8012552" cy="4264104"/>
          </a:xfrm>
        </p:grpSpPr>
        <p:cxnSp>
          <p:nvCxnSpPr>
            <p:cNvPr id="6" name="Straight Connector 5"/>
            <p:cNvCxnSpPr>
              <a:stCxn id="9" idx="5"/>
              <a:endCxn id="22" idx="2"/>
            </p:cNvCxnSpPr>
            <p:nvPr/>
          </p:nvCxnSpPr>
          <p:spPr>
            <a:xfrm>
              <a:off x="2103825" y="5161225"/>
              <a:ext cx="1320671" cy="34648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47880" y="2340104"/>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A</a:t>
              </a:r>
              <a:endParaRPr lang="en-GB" sz="3600" dirty="0"/>
            </a:p>
          </p:txBody>
        </p:sp>
        <p:sp>
          <p:nvSpPr>
            <p:cNvPr id="8" name="Oval 7"/>
            <p:cNvSpPr/>
            <p:nvPr/>
          </p:nvSpPr>
          <p:spPr>
            <a:xfrm>
              <a:off x="2228608" y="192176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B</a:t>
              </a:r>
              <a:endParaRPr lang="en-GB" sz="3600" dirty="0"/>
            </a:p>
          </p:txBody>
        </p:sp>
        <p:sp>
          <p:nvSpPr>
            <p:cNvPr id="9" name="Oval 8"/>
            <p:cNvSpPr/>
            <p:nvPr/>
          </p:nvSpPr>
          <p:spPr>
            <a:xfrm>
              <a:off x="1323336" y="438073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C</a:t>
              </a:r>
            </a:p>
          </p:txBody>
        </p:sp>
        <p:sp>
          <p:nvSpPr>
            <p:cNvPr id="10" name="Oval 9"/>
            <p:cNvSpPr/>
            <p:nvPr/>
          </p:nvSpPr>
          <p:spPr>
            <a:xfrm>
              <a:off x="4338896" y="3123456"/>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E</a:t>
              </a:r>
              <a:endParaRPr lang="en-GB" sz="3600" dirty="0"/>
            </a:p>
          </p:txBody>
        </p:sp>
        <p:sp>
          <p:nvSpPr>
            <p:cNvPr id="11" name="Oval 10"/>
            <p:cNvSpPr/>
            <p:nvPr/>
          </p:nvSpPr>
          <p:spPr>
            <a:xfrm>
              <a:off x="7546032" y="32286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H</a:t>
              </a:r>
            </a:p>
          </p:txBody>
        </p:sp>
        <p:sp>
          <p:nvSpPr>
            <p:cNvPr id="12" name="Oval 11"/>
            <p:cNvSpPr/>
            <p:nvPr/>
          </p:nvSpPr>
          <p:spPr>
            <a:xfrm>
              <a:off x="5935960" y="170080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F</a:t>
              </a:r>
              <a:endParaRPr lang="en-GB" sz="3600" dirty="0"/>
            </a:p>
          </p:txBody>
        </p:sp>
        <p:sp>
          <p:nvSpPr>
            <p:cNvPr id="13" name="Oval 12"/>
            <p:cNvSpPr/>
            <p:nvPr/>
          </p:nvSpPr>
          <p:spPr>
            <a:xfrm>
              <a:off x="6130280" y="4581128"/>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G</a:t>
              </a:r>
              <a:endParaRPr lang="en-GB" sz="3600" dirty="0"/>
            </a:p>
          </p:txBody>
        </p:sp>
        <p:cxnSp>
          <p:nvCxnSpPr>
            <p:cNvPr id="14" name="Straight Connector 13"/>
            <p:cNvCxnSpPr>
              <a:stCxn id="10" idx="7"/>
              <a:endCxn id="12" idx="3"/>
            </p:cNvCxnSpPr>
            <p:nvPr/>
          </p:nvCxnSpPr>
          <p:spPr>
            <a:xfrm flipV="1">
              <a:off x="5119385" y="2481297"/>
              <a:ext cx="950486" cy="77607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2" idx="5"/>
              <a:endCxn id="11" idx="1"/>
            </p:cNvCxnSpPr>
            <p:nvPr/>
          </p:nvCxnSpPr>
          <p:spPr>
            <a:xfrm>
              <a:off x="6716449" y="2481297"/>
              <a:ext cx="963494" cy="88122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5"/>
              <a:endCxn id="13" idx="1"/>
            </p:cNvCxnSpPr>
            <p:nvPr/>
          </p:nvCxnSpPr>
          <p:spPr>
            <a:xfrm>
              <a:off x="5119385" y="3903945"/>
              <a:ext cx="1144806" cy="811094"/>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7"/>
              <a:endCxn id="11" idx="3"/>
            </p:cNvCxnSpPr>
            <p:nvPr/>
          </p:nvCxnSpPr>
          <p:spPr>
            <a:xfrm flipV="1">
              <a:off x="6910769" y="4009097"/>
              <a:ext cx="769174" cy="70594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1"/>
              <a:endCxn id="7" idx="4"/>
            </p:cNvCxnSpPr>
            <p:nvPr/>
          </p:nvCxnSpPr>
          <p:spPr>
            <a:xfrm flipH="1" flipV="1">
              <a:off x="905080" y="3254504"/>
              <a:ext cx="552167" cy="126014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a:endCxn id="9" idx="7"/>
            </p:cNvCxnSpPr>
            <p:nvPr/>
          </p:nvCxnSpPr>
          <p:spPr>
            <a:xfrm flipH="1">
              <a:off x="2103825" y="2836168"/>
              <a:ext cx="581983" cy="16784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7" idx="6"/>
            </p:cNvCxnSpPr>
            <p:nvPr/>
          </p:nvCxnSpPr>
          <p:spPr>
            <a:xfrm flipH="1">
              <a:off x="1362280" y="2378968"/>
              <a:ext cx="866328" cy="41833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6"/>
              <a:endCxn id="10" idx="1"/>
            </p:cNvCxnSpPr>
            <p:nvPr/>
          </p:nvCxnSpPr>
          <p:spPr>
            <a:xfrm>
              <a:off x="3143008" y="2378968"/>
              <a:ext cx="1329799" cy="87839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424496" y="5050512"/>
              <a:ext cx="914400" cy="914400"/>
            </a:xfrm>
            <a:prstGeom prst="ellipse">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t>D</a:t>
              </a:r>
              <a:endParaRPr lang="en-GB" sz="3600" dirty="0"/>
            </a:p>
          </p:txBody>
        </p:sp>
        <p:cxnSp>
          <p:nvCxnSpPr>
            <p:cNvPr id="23" name="Straight Connector 22"/>
            <p:cNvCxnSpPr>
              <a:stCxn id="10" idx="4"/>
              <a:endCxn id="22" idx="7"/>
            </p:cNvCxnSpPr>
            <p:nvPr/>
          </p:nvCxnSpPr>
          <p:spPr>
            <a:xfrm flipH="1">
              <a:off x="4204985" y="4037856"/>
              <a:ext cx="591111" cy="114656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a:xfrm>
            <a:off x="2107755" y="2660990"/>
            <a:ext cx="2824286" cy="2487110"/>
          </a:xfrm>
          <a:prstGeom prst="roundRect">
            <a:avLst/>
          </a:prstGeom>
          <a:noFill/>
          <a:ln>
            <a:solidFill>
              <a:srgbClr val="7F7F7F">
                <a:alpha val="47843"/>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ounded Rectangle 25"/>
          <p:cNvSpPr/>
          <p:nvPr/>
        </p:nvSpPr>
        <p:spPr>
          <a:xfrm>
            <a:off x="5064040" y="2660990"/>
            <a:ext cx="1740207" cy="2487110"/>
          </a:xfrm>
          <a:prstGeom prst="roundRect">
            <a:avLst/>
          </a:prstGeom>
          <a:noFill/>
          <a:ln>
            <a:solidFill>
              <a:srgbClr val="7F7F7F">
                <a:alpha val="47843"/>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ounded Rectangle 26"/>
          <p:cNvSpPr/>
          <p:nvPr/>
        </p:nvSpPr>
        <p:spPr>
          <a:xfrm>
            <a:off x="2250235" y="2660990"/>
            <a:ext cx="1498452" cy="2487110"/>
          </a:xfrm>
          <a:prstGeom prst="roundRect">
            <a:avLst/>
          </a:prstGeom>
          <a:noFill/>
          <a:ln>
            <a:solidFill>
              <a:srgbClr val="7F7F7F">
                <a:alpha val="47843"/>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ounded Rectangle 27"/>
          <p:cNvSpPr/>
          <p:nvPr/>
        </p:nvSpPr>
        <p:spPr>
          <a:xfrm>
            <a:off x="3851919" y="2670082"/>
            <a:ext cx="1080121" cy="2478018"/>
          </a:xfrm>
          <a:prstGeom prst="roundRect">
            <a:avLst/>
          </a:prstGeom>
          <a:noFill/>
          <a:ln>
            <a:solidFill>
              <a:srgbClr val="7F7F7F">
                <a:alpha val="47843"/>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ounded Rectangle 29"/>
          <p:cNvSpPr/>
          <p:nvPr/>
        </p:nvSpPr>
        <p:spPr>
          <a:xfrm>
            <a:off x="4365850" y="2647432"/>
            <a:ext cx="2428187" cy="2487110"/>
          </a:xfrm>
          <a:prstGeom prst="roundRect">
            <a:avLst/>
          </a:prstGeom>
          <a:noFill/>
          <a:ln>
            <a:solidFill>
              <a:srgbClr val="7F7F7F">
                <a:alpha val="47843"/>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ounded Rectangle 30"/>
          <p:cNvSpPr/>
          <p:nvPr/>
        </p:nvSpPr>
        <p:spPr>
          <a:xfrm>
            <a:off x="2107756" y="2670082"/>
            <a:ext cx="2258096" cy="2487110"/>
          </a:xfrm>
          <a:prstGeom prst="roundRect">
            <a:avLst/>
          </a:prstGeom>
          <a:noFill/>
          <a:ln>
            <a:solidFill>
              <a:srgbClr val="7F7F7F">
                <a:alpha val="47843"/>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TextBox 31"/>
          <p:cNvSpPr txBox="1"/>
          <p:nvPr/>
        </p:nvSpPr>
        <p:spPr>
          <a:xfrm>
            <a:off x="3023338" y="1772816"/>
            <a:ext cx="3056542" cy="400110"/>
          </a:xfrm>
          <a:prstGeom prst="rect">
            <a:avLst/>
          </a:prstGeom>
          <a:solidFill>
            <a:schemeClr val="accent3">
              <a:lumMod val="20000"/>
              <a:lumOff val="80000"/>
            </a:schemeClr>
          </a:solidFill>
        </p:spPr>
        <p:txBody>
          <a:bodyPr wrap="none" rtlCol="0">
            <a:spAutoFit/>
          </a:bodyPr>
          <a:lstStyle/>
          <a:p>
            <a:r>
              <a:rPr lang="en-GB" sz="2000" dirty="0" smtClean="0"/>
              <a:t>Areas of dense connectivity</a:t>
            </a:r>
            <a:endParaRPr lang="en-GB" sz="2000" dirty="0"/>
          </a:p>
        </p:txBody>
      </p:sp>
    </p:spTree>
    <p:extLst>
      <p:ext uri="{BB962C8B-B14F-4D97-AF65-F5344CB8AC3E}">
        <p14:creationId xmlns:p14="http://schemas.microsoft.com/office/powerpoint/2010/main" val="275654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xit" presetSubtype="0" fill="hold" grpId="2"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6" grpId="0" animBg="1"/>
      <p:bldP spid="26" grpId="1" animBg="1"/>
      <p:bldP spid="26" grpId="2" animBg="1"/>
      <p:bldP spid="27" grpId="0" animBg="1"/>
      <p:bldP spid="28" grpId="0" animBg="1"/>
      <p:bldP spid="30" grpId="0" animBg="1"/>
      <p:bldP spid="30" grpId="1" animBg="1"/>
      <p:bldP spid="31" grpId="0" animBg="1"/>
      <p:bldP spid="3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Functionally related nodes organise into </a:t>
            </a:r>
            <a:r>
              <a:rPr lang="en-GB" i="1" u="sng" dirty="0" smtClean="0"/>
              <a:t>communities</a:t>
            </a:r>
            <a:endParaRPr lang="en-GB" i="1" u="sng" dirty="0"/>
          </a:p>
        </p:txBody>
      </p:sp>
      <p:sp>
        <p:nvSpPr>
          <p:cNvPr id="5" name="Rectangle 4"/>
          <p:cNvSpPr/>
          <p:nvPr/>
        </p:nvSpPr>
        <p:spPr>
          <a:xfrm>
            <a:off x="5308031" y="6185654"/>
            <a:ext cx="3374257" cy="369332"/>
          </a:xfrm>
          <a:prstGeom prst="rect">
            <a:avLst/>
          </a:prstGeom>
        </p:spPr>
        <p:txBody>
          <a:bodyPr wrap="none">
            <a:spAutoFit/>
          </a:bodyPr>
          <a:lstStyle/>
          <a:p>
            <a:r>
              <a:rPr lang="en-GB" b="1" i="1" dirty="0">
                <a:solidFill>
                  <a:schemeClr val="accent3"/>
                </a:solidFill>
              </a:rPr>
              <a:t>2: </a:t>
            </a:r>
            <a:r>
              <a:rPr lang="en-GB" dirty="0"/>
              <a:t>What can we use networks for?</a:t>
            </a:r>
          </a:p>
        </p:txBody>
      </p:sp>
      <p:pic>
        <p:nvPicPr>
          <p:cNvPr id="15362" name="Picture 2" descr="Fig. 1"/>
          <p:cNvPicPr>
            <a:picLocks noChangeAspect="1" noChangeArrowheads="1"/>
          </p:cNvPicPr>
          <p:nvPr/>
        </p:nvPicPr>
        <p:blipFill rotWithShape="1">
          <a:blip r:embed="rId2">
            <a:extLst>
              <a:ext uri="{28A0092B-C50C-407E-A947-70E740481C1C}">
                <a14:useLocalDpi xmlns:a14="http://schemas.microsoft.com/office/drawing/2010/main" val="0"/>
              </a:ext>
            </a:extLst>
          </a:blip>
          <a:srcRect r="46381"/>
          <a:stretch/>
        </p:blipFill>
        <p:spPr bwMode="auto">
          <a:xfrm>
            <a:off x="611560" y="1643066"/>
            <a:ext cx="3322962" cy="403244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Fig.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9860" y="1553056"/>
            <a:ext cx="5804637" cy="4212468"/>
          </a:xfrm>
          <a:prstGeom prst="rect">
            <a:avLst/>
          </a:prstGeom>
          <a:noFill/>
          <a:ln w="28575">
            <a:solidFill>
              <a:schemeClr val="accent3"/>
            </a:solidFill>
          </a:ln>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H="1">
            <a:off x="1907704" y="1553056"/>
            <a:ext cx="1112156" cy="21976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1547664" y="4941168"/>
            <a:ext cx="1472196" cy="821778"/>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5536" y="5877272"/>
            <a:ext cx="4206344" cy="307777"/>
          </a:xfrm>
          <a:prstGeom prst="rect">
            <a:avLst/>
          </a:prstGeom>
          <a:noFill/>
        </p:spPr>
        <p:txBody>
          <a:bodyPr wrap="none" rtlCol="0">
            <a:spAutoFit/>
          </a:bodyPr>
          <a:lstStyle/>
          <a:p>
            <a:r>
              <a:rPr lang="en-GB" sz="1400" dirty="0"/>
              <a:t>Liu et al. (2018), Schizophrenia </a:t>
            </a:r>
            <a:r>
              <a:rPr lang="en-GB" sz="1400" dirty="0" smtClean="0"/>
              <a:t>Research, 201: 261-269 </a:t>
            </a:r>
            <a:endParaRPr lang="en-GB" sz="1400" dirty="0"/>
          </a:p>
        </p:txBody>
      </p:sp>
    </p:spTree>
    <p:extLst>
      <p:ext uri="{BB962C8B-B14F-4D97-AF65-F5344CB8AC3E}">
        <p14:creationId xmlns:p14="http://schemas.microsoft.com/office/powerpoint/2010/main" val="147858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2048" y="2951366"/>
            <a:ext cx="8244408" cy="584775"/>
          </a:xfrm>
          <a:prstGeom prst="rect">
            <a:avLst/>
          </a:prstGeom>
          <a:ln>
            <a:solidFill>
              <a:schemeClr val="accent3"/>
            </a:solidFill>
          </a:ln>
        </p:spPr>
        <p:txBody>
          <a:bodyPr wrap="square">
            <a:spAutoFit/>
          </a:bodyPr>
          <a:lstStyle/>
          <a:p>
            <a:r>
              <a:rPr lang="en-GB" sz="3200" b="1" i="1" dirty="0">
                <a:solidFill>
                  <a:schemeClr val="accent3"/>
                </a:solidFill>
              </a:rPr>
              <a:t>3:</a:t>
            </a:r>
            <a:r>
              <a:rPr lang="en-GB" sz="3200" dirty="0"/>
              <a:t> Which tools can be used for network analysis?</a:t>
            </a:r>
          </a:p>
        </p:txBody>
      </p:sp>
    </p:spTree>
    <p:extLst>
      <p:ext uri="{BB962C8B-B14F-4D97-AF65-F5344CB8AC3E}">
        <p14:creationId xmlns:p14="http://schemas.microsoft.com/office/powerpoint/2010/main" val="1039228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for Network Construction</a:t>
            </a:r>
            <a:endParaRPr lang="en-GB" dirty="0"/>
          </a:p>
        </p:txBody>
      </p:sp>
      <p:sp>
        <p:nvSpPr>
          <p:cNvPr id="3" name="Content Placeholder 2"/>
          <p:cNvSpPr>
            <a:spLocks noGrp="1"/>
          </p:cNvSpPr>
          <p:nvPr>
            <p:ph idx="1"/>
          </p:nvPr>
        </p:nvSpPr>
        <p:spPr>
          <a:xfrm>
            <a:off x="467544" y="5229200"/>
            <a:ext cx="4176464" cy="792088"/>
          </a:xfrm>
          <a:solidFill>
            <a:schemeClr val="accent3">
              <a:lumMod val="20000"/>
              <a:lumOff val="80000"/>
            </a:schemeClr>
          </a:solidFill>
        </p:spPr>
        <p:txBody>
          <a:bodyPr>
            <a:noAutofit/>
          </a:bodyPr>
          <a:lstStyle/>
          <a:p>
            <a:pPr marL="0" indent="0" algn="ctr">
              <a:buNone/>
            </a:pPr>
            <a:r>
              <a:rPr lang="en-GB" sz="2400" dirty="0" smtClean="0"/>
              <a:t>Many of these have associated </a:t>
            </a:r>
            <a:r>
              <a:rPr lang="en-GB" sz="2400" dirty="0" err="1"/>
              <a:t>C</a:t>
            </a:r>
            <a:r>
              <a:rPr lang="en-GB" sz="2400" dirty="0" err="1" smtClean="0"/>
              <a:t>ytoscape</a:t>
            </a:r>
            <a:r>
              <a:rPr lang="en-GB" sz="2400" dirty="0" smtClean="0"/>
              <a:t> apps</a:t>
            </a:r>
            <a:endParaRPr lang="en-GB" sz="2400" dirty="0"/>
          </a:p>
        </p:txBody>
      </p:sp>
      <p:sp>
        <p:nvSpPr>
          <p:cNvPr id="4" name="Rectangle 3"/>
          <p:cNvSpPr/>
          <p:nvPr/>
        </p:nvSpPr>
        <p:spPr>
          <a:xfrm>
            <a:off x="3923928" y="6165304"/>
            <a:ext cx="4806280" cy="369332"/>
          </a:xfrm>
          <a:prstGeom prst="rect">
            <a:avLst/>
          </a:prstGeom>
        </p:spPr>
        <p:txBody>
          <a:bodyPr wrap="square">
            <a:spAutoFit/>
          </a:bodyPr>
          <a:lstStyle/>
          <a:p>
            <a:r>
              <a:rPr lang="en-GB" b="1" i="1" dirty="0">
                <a:solidFill>
                  <a:schemeClr val="accent3"/>
                </a:solidFill>
              </a:rPr>
              <a:t>3:</a:t>
            </a:r>
            <a:r>
              <a:rPr lang="en-GB" dirty="0"/>
              <a:t> Which tools can be used for network analysis?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60" y="2349799"/>
            <a:ext cx="22764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descr="KEGG database 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2300858"/>
            <a:ext cx="16668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The Reactom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018" y="3501927"/>
            <a:ext cx="2777443" cy="648072"/>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BRENDA - Enzyme Databa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789" y="4418433"/>
            <a:ext cx="3009900" cy="6667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11885" y="1628800"/>
            <a:ext cx="2303708" cy="461665"/>
          </a:xfrm>
          <a:prstGeom prst="rect">
            <a:avLst/>
          </a:prstGeom>
          <a:noFill/>
          <a:ln>
            <a:solidFill>
              <a:schemeClr val="accent3"/>
            </a:solidFill>
          </a:ln>
        </p:spPr>
        <p:txBody>
          <a:bodyPr wrap="none" rtlCol="0">
            <a:spAutoFit/>
          </a:bodyPr>
          <a:lstStyle/>
          <a:p>
            <a:r>
              <a:rPr lang="en-GB" sz="2400" dirty="0" smtClean="0"/>
              <a:t>Graph Databases</a:t>
            </a:r>
            <a:endParaRPr lang="en-GB" sz="2400" dirty="0"/>
          </a:p>
        </p:txBody>
      </p:sp>
      <p:sp>
        <p:nvSpPr>
          <p:cNvPr id="10" name="TextBox 9"/>
          <p:cNvSpPr txBox="1"/>
          <p:nvPr/>
        </p:nvSpPr>
        <p:spPr>
          <a:xfrm>
            <a:off x="5364088" y="2108488"/>
            <a:ext cx="2144690" cy="461665"/>
          </a:xfrm>
          <a:prstGeom prst="rect">
            <a:avLst/>
          </a:prstGeom>
          <a:noFill/>
          <a:ln>
            <a:solidFill>
              <a:schemeClr val="accent3"/>
            </a:solidFill>
          </a:ln>
        </p:spPr>
        <p:txBody>
          <a:bodyPr wrap="none" rtlCol="0">
            <a:spAutoFit/>
          </a:bodyPr>
          <a:lstStyle/>
          <a:p>
            <a:r>
              <a:rPr lang="en-GB" sz="2400" dirty="0" smtClean="0"/>
              <a:t>‘Omics datasets</a:t>
            </a:r>
            <a:endParaRPr lang="en-GB" sz="2400" dirty="0"/>
          </a:p>
        </p:txBody>
      </p:sp>
      <p:sp>
        <p:nvSpPr>
          <p:cNvPr id="11" name="TextBox 10"/>
          <p:cNvSpPr txBox="1"/>
          <p:nvPr/>
        </p:nvSpPr>
        <p:spPr>
          <a:xfrm>
            <a:off x="6269462" y="3336974"/>
            <a:ext cx="2427075" cy="461665"/>
          </a:xfrm>
          <a:prstGeom prst="rect">
            <a:avLst/>
          </a:prstGeom>
          <a:noFill/>
          <a:ln>
            <a:solidFill>
              <a:schemeClr val="accent3"/>
            </a:solidFill>
          </a:ln>
        </p:spPr>
        <p:txBody>
          <a:bodyPr wrap="none" rtlCol="0">
            <a:spAutoFit/>
          </a:bodyPr>
          <a:lstStyle/>
          <a:p>
            <a:r>
              <a:rPr lang="en-GB" sz="2400" dirty="0" smtClean="0"/>
              <a:t>Literature curated</a:t>
            </a:r>
            <a:endParaRPr lang="en-GB" sz="2400" dirty="0"/>
          </a:p>
        </p:txBody>
      </p:sp>
      <p:sp>
        <p:nvSpPr>
          <p:cNvPr id="12" name="TextBox 11"/>
          <p:cNvSpPr txBox="1"/>
          <p:nvPr/>
        </p:nvSpPr>
        <p:spPr>
          <a:xfrm>
            <a:off x="5212297" y="4418433"/>
            <a:ext cx="2448271" cy="1015663"/>
          </a:xfrm>
          <a:prstGeom prst="rect">
            <a:avLst/>
          </a:prstGeom>
          <a:noFill/>
          <a:ln>
            <a:solidFill>
              <a:schemeClr val="accent3"/>
            </a:solidFill>
          </a:ln>
        </p:spPr>
        <p:txBody>
          <a:bodyPr wrap="square" rtlCol="0">
            <a:spAutoFit/>
          </a:bodyPr>
          <a:lstStyle/>
          <a:p>
            <a:pPr algn="ctr"/>
            <a:r>
              <a:rPr lang="en-GB" sz="2000" dirty="0" smtClean="0"/>
              <a:t>Individual observations from multiple experiments</a:t>
            </a:r>
            <a:endParaRPr lang="en-GB" sz="2000" dirty="0"/>
          </a:p>
        </p:txBody>
      </p:sp>
    </p:spTree>
    <p:extLst>
      <p:ext uri="{BB962C8B-B14F-4D97-AF65-F5344CB8AC3E}">
        <p14:creationId xmlns:p14="http://schemas.microsoft.com/office/powerpoint/2010/main" val="383291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814261307"/>
              </p:ext>
            </p:extLst>
          </p:nvPr>
        </p:nvGraphicFramePr>
        <p:xfrm>
          <a:off x="4211960" y="1619508"/>
          <a:ext cx="2808312" cy="4061460"/>
        </p:xfrm>
        <a:graphic>
          <a:graphicData uri="http://schemas.openxmlformats.org/drawingml/2006/table">
            <a:tbl>
              <a:tblPr/>
              <a:tblGrid>
                <a:gridCol w="1404156"/>
                <a:gridCol w="1404156"/>
              </a:tblGrid>
              <a:tr h="182880">
                <a:tc>
                  <a:txBody>
                    <a:bodyPr/>
                    <a:lstStyle/>
                    <a:p>
                      <a:pPr algn="l" fontAlgn="b"/>
                      <a:r>
                        <a:rPr lang="en-GB" sz="2000" b="1" i="0" u="none" strike="noStrike" dirty="0">
                          <a:solidFill>
                            <a:srgbClr val="000000"/>
                          </a:solidFill>
                          <a:effectLst/>
                          <a:latin typeface="Calibri"/>
                        </a:rPr>
                        <a:t>Node1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2000" b="1" i="0" u="none" strike="noStrike" dirty="0">
                          <a:solidFill>
                            <a:srgbClr val="000000"/>
                          </a:solidFill>
                          <a:effectLst/>
                          <a:latin typeface="Calibri"/>
                        </a:rPr>
                        <a:t>Node2</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YDR277C</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fontAlgn="b"/>
                      <a:r>
                        <a:rPr lang="en-GB" sz="2000" b="0" i="0" u="none" strike="noStrike">
                          <a:solidFill>
                            <a:srgbClr val="000000"/>
                          </a:solidFill>
                          <a:effectLst/>
                          <a:latin typeface="Calibri"/>
                        </a:rPr>
                        <a:t>YDL194W</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YDR277C</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fontAlgn="b"/>
                      <a:r>
                        <a:rPr lang="en-GB" sz="2000" b="0" i="0" u="none" strike="noStrike">
                          <a:solidFill>
                            <a:srgbClr val="000000"/>
                          </a:solidFill>
                          <a:effectLst/>
                          <a:latin typeface="Calibri"/>
                        </a:rPr>
                        <a:t>YJR022W</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YPR145W</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fontAlgn="b"/>
                      <a:r>
                        <a:rPr lang="en-GB" sz="2000" b="0" i="0" u="none" strike="noStrike">
                          <a:solidFill>
                            <a:srgbClr val="000000"/>
                          </a:solidFill>
                          <a:effectLst/>
                          <a:latin typeface="Calibri"/>
                        </a:rPr>
                        <a:t>YMR117C</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YER054C</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fontAlgn="b"/>
                      <a:r>
                        <a:rPr lang="en-GB" sz="2000" b="0" i="0" u="none" strike="noStrike">
                          <a:solidFill>
                            <a:srgbClr val="000000"/>
                          </a:solidFill>
                          <a:effectLst/>
                          <a:latin typeface="Calibri"/>
                        </a:rPr>
                        <a:t>YBR045C</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YER054C</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fontAlgn="b"/>
                      <a:r>
                        <a:rPr lang="en-GB" sz="2000" b="0" i="0" u="none" strike="noStrike">
                          <a:solidFill>
                            <a:srgbClr val="000000"/>
                          </a:solidFill>
                          <a:effectLst/>
                          <a:latin typeface="Calibri"/>
                        </a:rPr>
                        <a:t>YER133W</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YBR045C</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fontAlgn="b"/>
                      <a:r>
                        <a:rPr lang="en-GB" sz="2000" b="0" i="0" u="none" strike="noStrike">
                          <a:solidFill>
                            <a:srgbClr val="000000"/>
                          </a:solidFill>
                          <a:effectLst/>
                          <a:latin typeface="Calibri"/>
                        </a:rPr>
                        <a:t>YOR178C</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YBR045C</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fontAlgn="b"/>
                      <a:r>
                        <a:rPr lang="en-GB" sz="2000" b="0" i="0" u="none" strike="noStrike">
                          <a:solidFill>
                            <a:srgbClr val="000000"/>
                          </a:solidFill>
                          <a:effectLst/>
                          <a:latin typeface="Calibri"/>
                        </a:rPr>
                        <a:t>YIL045W</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YBL079W</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fontAlgn="b"/>
                      <a:r>
                        <a:rPr lang="en-GB" sz="2000" b="0" i="0" u="none" strike="noStrike">
                          <a:solidFill>
                            <a:srgbClr val="000000"/>
                          </a:solidFill>
                          <a:effectLst/>
                          <a:latin typeface="Calibri"/>
                        </a:rPr>
                        <a:t>YDL088C</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YLR345W</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fontAlgn="b"/>
                      <a:r>
                        <a:rPr lang="en-GB" sz="2000" b="0" i="0" u="none" strike="noStrike">
                          <a:solidFill>
                            <a:srgbClr val="000000"/>
                          </a:solidFill>
                          <a:effectLst/>
                          <a:latin typeface="Calibri"/>
                        </a:rPr>
                        <a:t>YLR321C</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YGR136W</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fontAlgn="b"/>
                      <a:r>
                        <a:rPr lang="en-GB" sz="2000" b="0" i="0" u="none" strike="noStrike">
                          <a:solidFill>
                            <a:srgbClr val="000000"/>
                          </a:solidFill>
                          <a:effectLst/>
                          <a:latin typeface="Calibri"/>
                        </a:rPr>
                        <a:t>YGR058W</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YDL023C</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l" fontAlgn="b"/>
                      <a:r>
                        <a:rPr lang="en-GB" sz="2000" b="0" i="0" u="none" strike="noStrike">
                          <a:solidFill>
                            <a:srgbClr val="000000"/>
                          </a:solidFill>
                          <a:effectLst/>
                          <a:latin typeface="Calibri"/>
                        </a:rPr>
                        <a:t>YJL159W</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r>
              <a:tr h="182880">
                <a:tc>
                  <a:txBody>
                    <a:bodyPr/>
                    <a:lstStyle/>
                    <a:p>
                      <a:pPr algn="l" fontAlgn="b"/>
                      <a:r>
                        <a:rPr lang="en-GB" sz="2000" b="0" i="0" u="none" strike="noStrike" dirty="0">
                          <a:solidFill>
                            <a:srgbClr val="000000"/>
                          </a:solidFill>
                          <a:effectLst/>
                          <a:latin typeface="Calibri"/>
                        </a:rPr>
                        <a:t>YBR170C</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ysDash"/>
                      <a:round/>
                      <a:headEnd type="none" w="med" len="med"/>
                      <a:tailEnd type="none" w="med" len="med"/>
                    </a:lnB>
                  </a:tcPr>
                </a:tc>
                <a:tc>
                  <a:txBody>
                    <a:bodyPr/>
                    <a:lstStyle/>
                    <a:p>
                      <a:pPr algn="l" fontAlgn="b"/>
                      <a:r>
                        <a:rPr lang="en-GB" sz="2000" b="0" i="0" u="none" strike="noStrike" dirty="0">
                          <a:solidFill>
                            <a:srgbClr val="000000"/>
                          </a:solidFill>
                          <a:effectLst/>
                          <a:latin typeface="Calibri"/>
                        </a:rPr>
                        <a:t>YGR048W</a:t>
                      </a:r>
                    </a:p>
                  </a:txBody>
                  <a:tcPr marL="7620" marR="7620" marT="762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ysDash"/>
                      <a:round/>
                      <a:headEnd type="none" w="med" len="med"/>
                      <a:tailEnd type="none" w="med" len="med"/>
                    </a:lnB>
                  </a:tcPr>
                </a:tc>
              </a:tr>
            </a:tbl>
          </a:graphicData>
        </a:graphic>
      </p:graphicFrame>
      <p:sp>
        <p:nvSpPr>
          <p:cNvPr id="12" name="TextBox 11"/>
          <p:cNvSpPr txBox="1"/>
          <p:nvPr/>
        </p:nvSpPr>
        <p:spPr>
          <a:xfrm>
            <a:off x="4716016" y="5651956"/>
            <a:ext cx="343364" cy="369332"/>
          </a:xfrm>
          <a:prstGeom prst="rect">
            <a:avLst/>
          </a:prstGeom>
          <a:noFill/>
        </p:spPr>
        <p:txBody>
          <a:bodyPr wrap="none" rtlCol="0">
            <a:spAutoFit/>
          </a:bodyPr>
          <a:lstStyle/>
          <a:p>
            <a:r>
              <a:rPr lang="en-GB" dirty="0" smtClean="0"/>
              <a:t>…</a:t>
            </a:r>
            <a:endParaRPr lang="en-GB" dirty="0"/>
          </a:p>
        </p:txBody>
      </p:sp>
      <p:sp>
        <p:nvSpPr>
          <p:cNvPr id="13" name="TextBox 12"/>
          <p:cNvSpPr txBox="1"/>
          <p:nvPr/>
        </p:nvSpPr>
        <p:spPr>
          <a:xfrm>
            <a:off x="6100844" y="5651956"/>
            <a:ext cx="343364" cy="369332"/>
          </a:xfrm>
          <a:prstGeom prst="rect">
            <a:avLst/>
          </a:prstGeom>
          <a:noFill/>
        </p:spPr>
        <p:txBody>
          <a:bodyPr wrap="none" rtlCol="0">
            <a:spAutoFit/>
          </a:bodyPr>
          <a:lstStyle/>
          <a:p>
            <a:r>
              <a:rPr lang="en-GB" dirty="0" smtClean="0"/>
              <a:t>…</a:t>
            </a:r>
            <a:endParaRPr lang="en-GB" dirty="0"/>
          </a:p>
        </p:txBody>
      </p:sp>
      <p:sp>
        <p:nvSpPr>
          <p:cNvPr id="14" name="TextBox 13"/>
          <p:cNvSpPr txBox="1"/>
          <p:nvPr/>
        </p:nvSpPr>
        <p:spPr>
          <a:xfrm>
            <a:off x="1375975" y="3645024"/>
            <a:ext cx="1755865" cy="954107"/>
          </a:xfrm>
          <a:prstGeom prst="rect">
            <a:avLst/>
          </a:prstGeom>
          <a:noFill/>
          <a:ln>
            <a:solidFill>
              <a:schemeClr val="accent3"/>
            </a:solidFill>
          </a:ln>
        </p:spPr>
        <p:txBody>
          <a:bodyPr wrap="none" rtlCol="0">
            <a:spAutoFit/>
          </a:bodyPr>
          <a:lstStyle/>
          <a:p>
            <a:r>
              <a:rPr lang="en-GB" sz="2800" dirty="0" smtClean="0"/>
              <a:t>359 edges,</a:t>
            </a:r>
          </a:p>
          <a:p>
            <a:r>
              <a:rPr lang="en-GB" sz="2800" dirty="0" smtClean="0"/>
              <a:t>330 nodes</a:t>
            </a:r>
            <a:endParaRPr lang="en-GB" sz="2800" dirty="0"/>
          </a:p>
        </p:txBody>
      </p:sp>
      <p:sp>
        <p:nvSpPr>
          <p:cNvPr id="15" name="TextBox 14"/>
          <p:cNvSpPr txBox="1"/>
          <p:nvPr/>
        </p:nvSpPr>
        <p:spPr>
          <a:xfrm>
            <a:off x="611560" y="1628800"/>
            <a:ext cx="3312368" cy="1200329"/>
          </a:xfrm>
          <a:prstGeom prst="rect">
            <a:avLst/>
          </a:prstGeom>
          <a:solidFill>
            <a:schemeClr val="bg1">
              <a:lumMod val="95000"/>
            </a:schemeClr>
          </a:solidFill>
        </p:spPr>
        <p:txBody>
          <a:bodyPr wrap="square" rtlCol="0">
            <a:spAutoFit/>
          </a:bodyPr>
          <a:lstStyle/>
          <a:p>
            <a:pPr algn="ctr"/>
            <a:r>
              <a:rPr lang="en-GB" sz="2400" dirty="0" smtClean="0"/>
              <a:t>An edge table describes all the edges between nodes in the network</a:t>
            </a:r>
            <a:endParaRPr lang="en-GB" sz="2400" dirty="0"/>
          </a:p>
        </p:txBody>
      </p:sp>
      <p:sp>
        <p:nvSpPr>
          <p:cNvPr id="20" name="Title 19"/>
          <p:cNvSpPr>
            <a:spLocks noGrp="1"/>
          </p:cNvSpPr>
          <p:nvPr>
            <p:ph type="title"/>
          </p:nvPr>
        </p:nvSpPr>
        <p:spPr/>
        <p:txBody>
          <a:bodyPr>
            <a:normAutofit fontScale="90000"/>
          </a:bodyPr>
          <a:lstStyle/>
          <a:p>
            <a:r>
              <a:rPr lang="en-GB" u="sng" dirty="0" smtClean="0"/>
              <a:t>Example data:</a:t>
            </a:r>
            <a:r>
              <a:rPr lang="en-GB" dirty="0" smtClean="0"/>
              <a:t> Protein-protein </a:t>
            </a:r>
            <a:r>
              <a:rPr lang="en-GB" dirty="0"/>
              <a:t>interaction network in budding </a:t>
            </a:r>
            <a:r>
              <a:rPr lang="en-GB" dirty="0" smtClean="0"/>
              <a:t>yeast</a:t>
            </a:r>
            <a:endParaRPr lang="en-GB" dirty="0"/>
          </a:p>
        </p:txBody>
      </p:sp>
      <p:sp>
        <p:nvSpPr>
          <p:cNvPr id="22" name="Rectangle 21"/>
          <p:cNvSpPr/>
          <p:nvPr/>
        </p:nvSpPr>
        <p:spPr>
          <a:xfrm>
            <a:off x="3923928" y="6165304"/>
            <a:ext cx="4806280" cy="369332"/>
          </a:xfrm>
          <a:prstGeom prst="rect">
            <a:avLst/>
          </a:prstGeom>
        </p:spPr>
        <p:txBody>
          <a:bodyPr wrap="square">
            <a:spAutoFit/>
          </a:bodyPr>
          <a:lstStyle/>
          <a:p>
            <a:r>
              <a:rPr lang="en-GB" b="1" i="1" dirty="0">
                <a:solidFill>
                  <a:schemeClr val="accent3"/>
                </a:solidFill>
              </a:rPr>
              <a:t>3:</a:t>
            </a:r>
            <a:r>
              <a:rPr lang="en-GB" dirty="0"/>
              <a:t> Which tools can be used for network analysis?</a:t>
            </a:r>
          </a:p>
        </p:txBody>
      </p:sp>
      <p:sp>
        <p:nvSpPr>
          <p:cNvPr id="24" name="TextBox 23"/>
          <p:cNvSpPr txBox="1"/>
          <p:nvPr/>
        </p:nvSpPr>
        <p:spPr>
          <a:xfrm>
            <a:off x="7236296" y="1619508"/>
            <a:ext cx="1231619" cy="369332"/>
          </a:xfrm>
          <a:prstGeom prst="rect">
            <a:avLst/>
          </a:prstGeom>
          <a:noFill/>
        </p:spPr>
        <p:txBody>
          <a:bodyPr wrap="none" rtlCol="0">
            <a:spAutoFit/>
          </a:bodyPr>
          <a:lstStyle/>
          <a:p>
            <a:r>
              <a:rPr lang="en-GB" b="1" dirty="0" smtClean="0"/>
              <a:t>Attribute X</a:t>
            </a:r>
            <a:endParaRPr lang="en-GB" b="1" dirty="0"/>
          </a:p>
        </p:txBody>
      </p:sp>
      <p:sp>
        <p:nvSpPr>
          <p:cNvPr id="25" name="TextBox 24"/>
          <p:cNvSpPr txBox="1"/>
          <p:nvPr/>
        </p:nvSpPr>
        <p:spPr>
          <a:xfrm>
            <a:off x="7577227" y="1910841"/>
            <a:ext cx="343364" cy="369332"/>
          </a:xfrm>
          <a:prstGeom prst="rect">
            <a:avLst/>
          </a:prstGeom>
          <a:noFill/>
        </p:spPr>
        <p:txBody>
          <a:bodyPr wrap="none" rtlCol="0">
            <a:spAutoFit/>
          </a:bodyPr>
          <a:lstStyle/>
          <a:p>
            <a:r>
              <a:rPr lang="en-GB" dirty="0" smtClean="0"/>
              <a:t>…</a:t>
            </a:r>
            <a:endParaRPr lang="en-GB" dirty="0"/>
          </a:p>
        </p:txBody>
      </p:sp>
    </p:spTree>
    <p:extLst>
      <p:ext uri="{BB962C8B-B14F-4D97-AF65-F5344CB8AC3E}">
        <p14:creationId xmlns:p14="http://schemas.microsoft.com/office/powerpoint/2010/main" val="228691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633190"/>
            <a:ext cx="7377113" cy="395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25584" y="5589240"/>
            <a:ext cx="3096344" cy="1103354"/>
            <a:chOff x="25584" y="5589240"/>
            <a:chExt cx="3096344" cy="1103354"/>
          </a:xfrm>
        </p:grpSpPr>
        <p:sp>
          <p:nvSpPr>
            <p:cNvPr id="10" name="Rectangle 9"/>
            <p:cNvSpPr/>
            <p:nvPr/>
          </p:nvSpPr>
          <p:spPr>
            <a:xfrm>
              <a:off x="107504" y="5877272"/>
              <a:ext cx="2880320" cy="65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github.com/cytoscape/cytoscape-tutorials/raw/gh-pages/assets/images/Cytoscape_3_tutorials_1000.png"/>
            <p:cNvPicPr>
              <a:picLocks noChangeAspect="1" noChangeArrowheads="1"/>
            </p:cNvPicPr>
            <p:nvPr/>
          </p:nvPicPr>
          <p:blipFill rotWithShape="1">
            <a:blip r:embed="rId4">
              <a:extLst>
                <a:ext uri="{28A0092B-C50C-407E-A947-70E740481C1C}">
                  <a14:useLocalDpi xmlns:a14="http://schemas.microsoft.com/office/drawing/2010/main" val="0"/>
                </a:ext>
              </a:extLst>
            </a:blip>
            <a:srcRect r="40667"/>
            <a:stretch/>
          </p:blipFill>
          <p:spPr bwMode="auto">
            <a:xfrm>
              <a:off x="25584" y="5589240"/>
              <a:ext cx="3096344" cy="110335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GB" dirty="0" err="1" smtClean="0"/>
              <a:t>Cytoscape</a:t>
            </a:r>
            <a:r>
              <a:rPr lang="en-GB" dirty="0" smtClean="0"/>
              <a:t>: the ‘no-coding’ option</a:t>
            </a:r>
            <a:endParaRPr lang="en-GB" dirty="0"/>
          </a:p>
        </p:txBody>
      </p:sp>
      <p:sp>
        <p:nvSpPr>
          <p:cNvPr id="5" name="Rectangle 4"/>
          <p:cNvSpPr/>
          <p:nvPr/>
        </p:nvSpPr>
        <p:spPr>
          <a:xfrm>
            <a:off x="3923928" y="6165304"/>
            <a:ext cx="4806280" cy="369332"/>
          </a:xfrm>
          <a:prstGeom prst="rect">
            <a:avLst/>
          </a:prstGeom>
        </p:spPr>
        <p:txBody>
          <a:bodyPr wrap="square">
            <a:spAutoFit/>
          </a:bodyPr>
          <a:lstStyle/>
          <a:p>
            <a:r>
              <a:rPr lang="en-GB" b="1" i="1" dirty="0">
                <a:solidFill>
                  <a:schemeClr val="accent3"/>
                </a:solidFill>
              </a:rPr>
              <a:t>3:</a:t>
            </a:r>
            <a:r>
              <a:rPr lang="en-GB" dirty="0"/>
              <a:t> Which tools can be used for network analysis?</a:t>
            </a:r>
          </a:p>
        </p:txBody>
      </p:sp>
      <p:sp>
        <p:nvSpPr>
          <p:cNvPr id="6" name="Oval 5"/>
          <p:cNvSpPr/>
          <p:nvPr/>
        </p:nvSpPr>
        <p:spPr>
          <a:xfrm>
            <a:off x="1573756" y="1844824"/>
            <a:ext cx="333948" cy="288032"/>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6" idx="4"/>
          </p:cNvCxnSpPr>
          <p:nvPr/>
        </p:nvCxnSpPr>
        <p:spPr>
          <a:xfrm>
            <a:off x="1740730" y="2132856"/>
            <a:ext cx="0" cy="504056"/>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520" y="2636912"/>
            <a:ext cx="4832798" cy="1323439"/>
          </a:xfrm>
          <a:prstGeom prst="rect">
            <a:avLst/>
          </a:prstGeom>
          <a:solidFill>
            <a:schemeClr val="accent6">
              <a:lumMod val="20000"/>
              <a:lumOff val="80000"/>
            </a:schemeClr>
          </a:solidFill>
        </p:spPr>
        <p:txBody>
          <a:bodyPr wrap="none" rtlCol="0">
            <a:spAutoFit/>
          </a:bodyPr>
          <a:lstStyle/>
          <a:p>
            <a:r>
              <a:rPr lang="en-GB" sz="2000" dirty="0" smtClean="0"/>
              <a:t>‘Import network from file system’</a:t>
            </a:r>
          </a:p>
          <a:p>
            <a:endParaRPr lang="en-GB" sz="2000" dirty="0"/>
          </a:p>
          <a:p>
            <a:r>
              <a:rPr lang="en-GB" sz="2000" i="1" dirty="0" smtClean="0"/>
              <a:t>Excel workbook,  </a:t>
            </a:r>
            <a:r>
              <a:rPr lang="en-GB" sz="2000" i="1" dirty="0" err="1" smtClean="0"/>
              <a:t>deliminated</a:t>
            </a:r>
            <a:r>
              <a:rPr lang="en-GB" sz="2000" i="1" dirty="0" smtClean="0"/>
              <a:t> text (.txt, .csv),</a:t>
            </a:r>
          </a:p>
          <a:p>
            <a:r>
              <a:rPr lang="en-GB" sz="2000" i="1" dirty="0" smtClean="0"/>
              <a:t>Network file formats (GML, </a:t>
            </a:r>
            <a:r>
              <a:rPr lang="en-GB" sz="2000" i="1" dirty="0" err="1" smtClean="0"/>
              <a:t>BioPAX</a:t>
            </a:r>
            <a:r>
              <a:rPr lang="en-GB" sz="2000" i="1" dirty="0" smtClean="0"/>
              <a:t>, etc.)</a:t>
            </a:r>
            <a:endParaRPr lang="en-GB" sz="2000" i="1" dirty="0"/>
          </a:p>
        </p:txBody>
      </p:sp>
    </p:spTree>
    <p:extLst>
      <p:ext uri="{BB962C8B-B14F-4D97-AF65-F5344CB8AC3E}">
        <p14:creationId xmlns:p14="http://schemas.microsoft.com/office/powerpoint/2010/main" val="33464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584" y="5589240"/>
            <a:ext cx="3096344" cy="1103354"/>
            <a:chOff x="25584" y="5589240"/>
            <a:chExt cx="3096344" cy="1103354"/>
          </a:xfrm>
        </p:grpSpPr>
        <p:sp>
          <p:nvSpPr>
            <p:cNvPr id="10" name="Rectangle 9"/>
            <p:cNvSpPr/>
            <p:nvPr/>
          </p:nvSpPr>
          <p:spPr>
            <a:xfrm>
              <a:off x="107504" y="5877272"/>
              <a:ext cx="2880320" cy="65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github.com/cytoscape/cytoscape-tutorials/raw/gh-pages/assets/images/Cytoscape_3_tutorials_1000.png"/>
            <p:cNvPicPr>
              <a:picLocks noChangeAspect="1" noChangeArrowheads="1"/>
            </p:cNvPicPr>
            <p:nvPr/>
          </p:nvPicPr>
          <p:blipFill rotWithShape="1">
            <a:blip r:embed="rId3">
              <a:extLst>
                <a:ext uri="{28A0092B-C50C-407E-A947-70E740481C1C}">
                  <a14:useLocalDpi xmlns:a14="http://schemas.microsoft.com/office/drawing/2010/main" val="0"/>
                </a:ext>
              </a:extLst>
            </a:blip>
            <a:srcRect r="40667"/>
            <a:stretch/>
          </p:blipFill>
          <p:spPr bwMode="auto">
            <a:xfrm>
              <a:off x="25584" y="5589240"/>
              <a:ext cx="3096344" cy="110335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GB" dirty="0" err="1" smtClean="0"/>
              <a:t>Cytoscape</a:t>
            </a:r>
            <a:r>
              <a:rPr lang="en-GB" dirty="0" smtClean="0"/>
              <a:t>: the ‘no-coding’ option</a:t>
            </a:r>
            <a:endParaRPr lang="en-GB" dirty="0"/>
          </a:p>
        </p:txBody>
      </p:sp>
      <p:sp>
        <p:nvSpPr>
          <p:cNvPr id="5" name="Rectangle 4"/>
          <p:cNvSpPr/>
          <p:nvPr/>
        </p:nvSpPr>
        <p:spPr>
          <a:xfrm>
            <a:off x="3923928" y="6165304"/>
            <a:ext cx="4806280" cy="369332"/>
          </a:xfrm>
          <a:prstGeom prst="rect">
            <a:avLst/>
          </a:prstGeom>
        </p:spPr>
        <p:txBody>
          <a:bodyPr wrap="square">
            <a:spAutoFit/>
          </a:bodyPr>
          <a:lstStyle/>
          <a:p>
            <a:r>
              <a:rPr lang="en-GB" b="1" i="1" dirty="0">
                <a:solidFill>
                  <a:schemeClr val="accent3"/>
                </a:solidFill>
              </a:rPr>
              <a:t>3:</a:t>
            </a:r>
            <a:r>
              <a:rPr lang="en-GB" dirty="0"/>
              <a:t> Which tools can be used for network analysis?</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825" y="1988840"/>
            <a:ext cx="5761037"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14"/>
          <p:cNvSpPr/>
          <p:nvPr/>
        </p:nvSpPr>
        <p:spPr>
          <a:xfrm>
            <a:off x="2604826" y="2924944"/>
            <a:ext cx="333948" cy="288032"/>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p:cNvCxnSpPr>
            <a:stCxn id="15" idx="5"/>
          </p:cNvCxnSpPr>
          <p:nvPr/>
        </p:nvCxnSpPr>
        <p:spPr>
          <a:xfrm>
            <a:off x="2889868" y="3170795"/>
            <a:ext cx="2474220" cy="762261"/>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101"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36310" t="44032" r="41455" b="29789"/>
          <a:stretch/>
        </p:blipFill>
        <p:spPr bwMode="auto">
          <a:xfrm>
            <a:off x="5029472" y="3793845"/>
            <a:ext cx="2710880" cy="1795395"/>
          </a:xfrm>
          <a:prstGeom prst="rect">
            <a:avLst/>
          </a:prstGeom>
          <a:noFill/>
          <a:ln w="19050">
            <a:solidFill>
              <a:schemeClr val="accent6"/>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5606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361" y="1555527"/>
            <a:ext cx="7358063" cy="424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25584" y="5589240"/>
            <a:ext cx="3096344" cy="1103354"/>
            <a:chOff x="25584" y="5589240"/>
            <a:chExt cx="3096344" cy="1103354"/>
          </a:xfrm>
        </p:grpSpPr>
        <p:sp>
          <p:nvSpPr>
            <p:cNvPr id="10" name="Rectangle 9"/>
            <p:cNvSpPr/>
            <p:nvPr/>
          </p:nvSpPr>
          <p:spPr>
            <a:xfrm>
              <a:off x="107504" y="5877272"/>
              <a:ext cx="2880320" cy="65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github.com/cytoscape/cytoscape-tutorials/raw/gh-pages/assets/images/Cytoscape_3_tutorials_1000.png"/>
            <p:cNvPicPr>
              <a:picLocks noChangeAspect="1" noChangeArrowheads="1"/>
            </p:cNvPicPr>
            <p:nvPr/>
          </p:nvPicPr>
          <p:blipFill rotWithShape="1">
            <a:blip r:embed="rId4">
              <a:extLst>
                <a:ext uri="{28A0092B-C50C-407E-A947-70E740481C1C}">
                  <a14:useLocalDpi xmlns:a14="http://schemas.microsoft.com/office/drawing/2010/main" val="0"/>
                </a:ext>
              </a:extLst>
            </a:blip>
            <a:srcRect r="40667"/>
            <a:stretch/>
          </p:blipFill>
          <p:spPr bwMode="auto">
            <a:xfrm>
              <a:off x="25584" y="5589240"/>
              <a:ext cx="3096344" cy="110335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GB" dirty="0" err="1" smtClean="0"/>
              <a:t>Cytoscape</a:t>
            </a:r>
            <a:r>
              <a:rPr lang="en-GB" dirty="0" smtClean="0"/>
              <a:t>: the ‘no-coding’ option</a:t>
            </a:r>
            <a:endParaRPr lang="en-GB" dirty="0"/>
          </a:p>
        </p:txBody>
      </p:sp>
      <p:sp>
        <p:nvSpPr>
          <p:cNvPr id="5" name="Rectangle 4"/>
          <p:cNvSpPr/>
          <p:nvPr/>
        </p:nvSpPr>
        <p:spPr>
          <a:xfrm>
            <a:off x="3923928" y="6165304"/>
            <a:ext cx="4806280" cy="369332"/>
          </a:xfrm>
          <a:prstGeom prst="rect">
            <a:avLst/>
          </a:prstGeom>
        </p:spPr>
        <p:txBody>
          <a:bodyPr wrap="square">
            <a:spAutoFit/>
          </a:bodyPr>
          <a:lstStyle/>
          <a:p>
            <a:r>
              <a:rPr lang="en-GB" b="1" i="1" dirty="0">
                <a:solidFill>
                  <a:schemeClr val="accent3"/>
                </a:solidFill>
              </a:rPr>
              <a:t>3:</a:t>
            </a:r>
            <a:r>
              <a:rPr lang="en-GB" dirty="0"/>
              <a:t> Which tools can be used for network analysis?</a:t>
            </a:r>
          </a:p>
        </p:txBody>
      </p:sp>
      <p:sp>
        <p:nvSpPr>
          <p:cNvPr id="3" name="Oval 2"/>
          <p:cNvSpPr/>
          <p:nvPr/>
        </p:nvSpPr>
        <p:spPr>
          <a:xfrm>
            <a:off x="2087724" y="2134670"/>
            <a:ext cx="1116124" cy="214209"/>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755576" y="2492897"/>
            <a:ext cx="2664296" cy="6480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2987824" y="4293095"/>
            <a:ext cx="1768556" cy="158417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968363" y="2132856"/>
            <a:ext cx="792088" cy="216024"/>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1775" t="7454" r="41899" b="68074"/>
          <a:stretch/>
        </p:blipFill>
        <p:spPr bwMode="auto">
          <a:xfrm>
            <a:off x="4112658" y="1555527"/>
            <a:ext cx="4428820" cy="1678330"/>
          </a:xfrm>
          <a:prstGeom prst="rect">
            <a:avLst/>
          </a:prstGeom>
          <a:noFill/>
          <a:ln w="28575">
            <a:solidFill>
              <a:schemeClr val="accent6"/>
            </a:solidFill>
            <a:miter lim="800000"/>
            <a:headEnd/>
            <a:tailEnd/>
          </a:ln>
          <a:extLst>
            <a:ext uri="{909E8E84-426E-40DD-AFC4-6F175D3DCCD1}">
              <a14:hiddenFill xmlns:a14="http://schemas.microsoft.com/office/drawing/2010/main">
                <a:solidFill>
                  <a:schemeClr val="accent1"/>
                </a:solidFill>
              </a14:hiddenFill>
            </a:ext>
          </a:extLst>
        </p:spPr>
      </p:pic>
      <p:sp>
        <p:nvSpPr>
          <p:cNvPr id="16" name="Oval 15"/>
          <p:cNvSpPr/>
          <p:nvPr/>
        </p:nvSpPr>
        <p:spPr>
          <a:xfrm>
            <a:off x="2172778" y="1628800"/>
            <a:ext cx="333948" cy="288032"/>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a:stCxn id="16" idx="5"/>
            <a:endCxn id="5124" idx="1"/>
          </p:cNvCxnSpPr>
          <p:nvPr/>
        </p:nvCxnSpPr>
        <p:spPr>
          <a:xfrm>
            <a:off x="2457820" y="1874651"/>
            <a:ext cx="1654838" cy="520041"/>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3059" y="3447591"/>
            <a:ext cx="3191309" cy="2428568"/>
          </a:xfrm>
          <a:prstGeom prst="rect">
            <a:avLst/>
          </a:prstGeom>
          <a:noFill/>
          <a:ln w="28575">
            <a:solidFill>
              <a:schemeClr val="accent6"/>
            </a:solidFill>
            <a:miter lim="800000"/>
            <a:headEnd/>
            <a:tailEnd/>
          </a:ln>
          <a:extLst>
            <a:ext uri="{909E8E84-426E-40DD-AFC4-6F175D3DCCD1}">
              <a14:hiddenFill xmlns:a14="http://schemas.microsoft.com/office/drawing/2010/main">
                <a:solidFill>
                  <a:schemeClr val="accent1"/>
                </a:solidFill>
              </a14:hiddenFill>
            </a:ext>
          </a:extLst>
        </p:spPr>
      </p:pic>
      <p:cxnSp>
        <p:nvCxnSpPr>
          <p:cNvPr id="20" name="Straight Connector 19"/>
          <p:cNvCxnSpPr>
            <a:endCxn id="5126" idx="0"/>
          </p:cNvCxnSpPr>
          <p:nvPr/>
        </p:nvCxnSpPr>
        <p:spPr>
          <a:xfrm>
            <a:off x="6288714" y="3233857"/>
            <a:ext cx="0" cy="213734"/>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409379" y="3573016"/>
            <a:ext cx="1578445" cy="1938992"/>
          </a:xfrm>
          <a:prstGeom prst="rect">
            <a:avLst/>
          </a:prstGeom>
          <a:solidFill>
            <a:schemeClr val="accent6">
              <a:lumMod val="20000"/>
              <a:lumOff val="80000"/>
            </a:schemeClr>
          </a:solidFill>
        </p:spPr>
        <p:txBody>
          <a:bodyPr wrap="none" rtlCol="0">
            <a:spAutoFit/>
          </a:bodyPr>
          <a:lstStyle/>
          <a:p>
            <a:r>
              <a:rPr lang="en-GB" sz="2000" dirty="0" smtClean="0"/>
              <a:t>Calculates:</a:t>
            </a:r>
          </a:p>
          <a:p>
            <a:r>
              <a:rPr lang="en-GB" sz="2000" i="1" dirty="0" smtClean="0"/>
              <a:t>Degree</a:t>
            </a:r>
          </a:p>
          <a:p>
            <a:r>
              <a:rPr lang="en-GB" sz="2000" i="1" dirty="0" smtClean="0"/>
              <a:t>Shortest path</a:t>
            </a:r>
          </a:p>
          <a:p>
            <a:endParaRPr lang="en-GB" sz="2000" i="1" dirty="0" smtClean="0"/>
          </a:p>
          <a:p>
            <a:r>
              <a:rPr lang="en-GB" sz="2000" i="1" dirty="0" err="1" smtClean="0"/>
              <a:t>Betweeness</a:t>
            </a:r>
            <a:endParaRPr lang="en-GB" sz="2000" i="1" dirty="0"/>
          </a:p>
          <a:p>
            <a:r>
              <a:rPr lang="en-GB" sz="2000" i="1" dirty="0" smtClean="0"/>
              <a:t>Centrality</a:t>
            </a:r>
            <a:endParaRPr lang="en-GB" sz="2000" i="1" dirty="0"/>
          </a:p>
        </p:txBody>
      </p:sp>
    </p:spTree>
    <p:extLst>
      <p:ext uri="{BB962C8B-B14F-4D97-AF65-F5344CB8AC3E}">
        <p14:creationId xmlns:p14="http://schemas.microsoft.com/office/powerpoint/2010/main" val="307599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4"/>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125"/>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26"/>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2" grpId="1" animBg="1"/>
      <p:bldP spid="13" grpId="0" animBg="1"/>
      <p:bldP spid="13" grpId="1" animBg="1"/>
      <p:bldP spid="14" grpId="0" animBg="1"/>
      <p:bldP spid="14" grpId="1" animBg="1"/>
      <p:bldP spid="16" grpId="0" animBg="1"/>
      <p:bldP spid="16" grpId="1"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665259"/>
            <a:ext cx="5875114" cy="4380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25584" y="5589240"/>
            <a:ext cx="3096344" cy="1103354"/>
            <a:chOff x="25584" y="5589240"/>
            <a:chExt cx="3096344" cy="1103354"/>
          </a:xfrm>
        </p:grpSpPr>
        <p:sp>
          <p:nvSpPr>
            <p:cNvPr id="10" name="Rectangle 9"/>
            <p:cNvSpPr/>
            <p:nvPr/>
          </p:nvSpPr>
          <p:spPr>
            <a:xfrm>
              <a:off x="107504" y="5877272"/>
              <a:ext cx="2880320" cy="65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github.com/cytoscape/cytoscape-tutorials/raw/gh-pages/assets/images/Cytoscape_3_tutorials_1000.png"/>
            <p:cNvPicPr>
              <a:picLocks noChangeAspect="1" noChangeArrowheads="1"/>
            </p:cNvPicPr>
            <p:nvPr/>
          </p:nvPicPr>
          <p:blipFill rotWithShape="1">
            <a:blip r:embed="rId4">
              <a:extLst>
                <a:ext uri="{28A0092B-C50C-407E-A947-70E740481C1C}">
                  <a14:useLocalDpi xmlns:a14="http://schemas.microsoft.com/office/drawing/2010/main" val="0"/>
                </a:ext>
              </a:extLst>
            </a:blip>
            <a:srcRect r="40667"/>
            <a:stretch/>
          </p:blipFill>
          <p:spPr bwMode="auto">
            <a:xfrm>
              <a:off x="25584" y="5589240"/>
              <a:ext cx="3096344" cy="110335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GB" dirty="0" err="1" smtClean="0"/>
              <a:t>Cytoscape</a:t>
            </a:r>
            <a:r>
              <a:rPr lang="en-GB" dirty="0" smtClean="0"/>
              <a:t>: the ‘no-coding’ option</a:t>
            </a:r>
            <a:endParaRPr lang="en-GB" dirty="0"/>
          </a:p>
        </p:txBody>
      </p:sp>
      <p:sp>
        <p:nvSpPr>
          <p:cNvPr id="5" name="Rectangle 4"/>
          <p:cNvSpPr/>
          <p:nvPr/>
        </p:nvSpPr>
        <p:spPr>
          <a:xfrm>
            <a:off x="3923928" y="6165304"/>
            <a:ext cx="4806280" cy="369332"/>
          </a:xfrm>
          <a:prstGeom prst="rect">
            <a:avLst/>
          </a:prstGeom>
        </p:spPr>
        <p:txBody>
          <a:bodyPr wrap="square">
            <a:spAutoFit/>
          </a:bodyPr>
          <a:lstStyle/>
          <a:p>
            <a:r>
              <a:rPr lang="en-GB" b="1" i="1" dirty="0">
                <a:solidFill>
                  <a:schemeClr val="accent3"/>
                </a:solidFill>
              </a:rPr>
              <a:t>3:</a:t>
            </a:r>
            <a:r>
              <a:rPr lang="en-GB" dirty="0"/>
              <a:t> Which tools can be used for network analysis?</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1628800"/>
            <a:ext cx="5875114" cy="440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652120" y="1520088"/>
            <a:ext cx="3350469" cy="707886"/>
          </a:xfrm>
          <a:prstGeom prst="rect">
            <a:avLst/>
          </a:prstGeom>
          <a:solidFill>
            <a:schemeClr val="accent6">
              <a:lumMod val="20000"/>
              <a:lumOff val="80000"/>
            </a:schemeClr>
          </a:solidFill>
        </p:spPr>
        <p:txBody>
          <a:bodyPr wrap="none" rtlCol="0">
            <a:spAutoFit/>
          </a:bodyPr>
          <a:lstStyle/>
          <a:p>
            <a:r>
              <a:rPr lang="en-GB" sz="2000" dirty="0" smtClean="0"/>
              <a:t>Order node table by degree →</a:t>
            </a:r>
          </a:p>
          <a:p>
            <a:r>
              <a:rPr lang="en-GB" sz="2000" dirty="0" smtClean="0"/>
              <a:t>High degree = hub protein</a:t>
            </a:r>
            <a:endParaRPr lang="en-GB" sz="2000" dirty="0"/>
          </a:p>
        </p:txBody>
      </p:sp>
      <p:sp>
        <p:nvSpPr>
          <p:cNvPr id="12" name="Oval 11"/>
          <p:cNvSpPr/>
          <p:nvPr/>
        </p:nvSpPr>
        <p:spPr>
          <a:xfrm>
            <a:off x="2483768" y="4653136"/>
            <a:ext cx="864096" cy="51429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599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584" y="5589240"/>
            <a:ext cx="3096344" cy="1103354"/>
            <a:chOff x="25584" y="5589240"/>
            <a:chExt cx="3096344" cy="1103354"/>
          </a:xfrm>
        </p:grpSpPr>
        <p:sp>
          <p:nvSpPr>
            <p:cNvPr id="10" name="Rectangle 9"/>
            <p:cNvSpPr/>
            <p:nvPr/>
          </p:nvSpPr>
          <p:spPr>
            <a:xfrm>
              <a:off x="107504" y="5877272"/>
              <a:ext cx="2880320" cy="65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github.com/cytoscape/cytoscape-tutorials/raw/gh-pages/assets/images/Cytoscape_3_tutorials_1000.png"/>
            <p:cNvPicPr>
              <a:picLocks noChangeAspect="1" noChangeArrowheads="1"/>
            </p:cNvPicPr>
            <p:nvPr/>
          </p:nvPicPr>
          <p:blipFill rotWithShape="1">
            <a:blip r:embed="rId2">
              <a:extLst>
                <a:ext uri="{28A0092B-C50C-407E-A947-70E740481C1C}">
                  <a14:useLocalDpi xmlns:a14="http://schemas.microsoft.com/office/drawing/2010/main" val="0"/>
                </a:ext>
              </a:extLst>
            </a:blip>
            <a:srcRect r="40667"/>
            <a:stretch/>
          </p:blipFill>
          <p:spPr bwMode="auto">
            <a:xfrm>
              <a:off x="25584" y="5589240"/>
              <a:ext cx="3096344" cy="110335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GB" dirty="0" err="1" smtClean="0"/>
              <a:t>Cytoscape</a:t>
            </a:r>
            <a:r>
              <a:rPr lang="en-GB" dirty="0" smtClean="0"/>
              <a:t>: the ‘no-coding’ option</a:t>
            </a:r>
            <a:endParaRPr lang="en-GB" dirty="0"/>
          </a:p>
        </p:txBody>
      </p:sp>
      <p:sp>
        <p:nvSpPr>
          <p:cNvPr id="5" name="Rectangle 4"/>
          <p:cNvSpPr/>
          <p:nvPr/>
        </p:nvSpPr>
        <p:spPr>
          <a:xfrm>
            <a:off x="3923928" y="6165304"/>
            <a:ext cx="4806280" cy="369332"/>
          </a:xfrm>
          <a:prstGeom prst="rect">
            <a:avLst/>
          </a:prstGeom>
        </p:spPr>
        <p:txBody>
          <a:bodyPr wrap="square">
            <a:spAutoFit/>
          </a:bodyPr>
          <a:lstStyle/>
          <a:p>
            <a:r>
              <a:rPr lang="en-GB" b="1" i="1" dirty="0">
                <a:solidFill>
                  <a:schemeClr val="accent3"/>
                </a:solidFill>
              </a:rPr>
              <a:t>3:</a:t>
            </a:r>
            <a:r>
              <a:rPr lang="en-GB" dirty="0"/>
              <a:t> Which tools can be used for network analysis?</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260" t="5977" r="8196" b="6159"/>
          <a:stretch/>
        </p:blipFill>
        <p:spPr bwMode="auto">
          <a:xfrm>
            <a:off x="1259632" y="1817224"/>
            <a:ext cx="6984776" cy="4132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1475656" y="2060848"/>
            <a:ext cx="360040" cy="32403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1259632" y="3032956"/>
            <a:ext cx="2232248" cy="32403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6339"/>
          <a:stretch/>
        </p:blipFill>
        <p:spPr bwMode="auto">
          <a:xfrm>
            <a:off x="1224843" y="1817225"/>
            <a:ext cx="7019565" cy="4152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p:cNvSpPr/>
          <p:nvPr/>
        </p:nvSpPr>
        <p:spPr>
          <a:xfrm>
            <a:off x="1043608" y="2852936"/>
            <a:ext cx="2304256" cy="158417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1187624" y="5706318"/>
            <a:ext cx="1008112" cy="21160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678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ln>
            <a:solidFill>
              <a:schemeClr val="accent4"/>
            </a:solidFill>
          </a:ln>
        </p:spPr>
        <p:txBody>
          <a:bodyPr>
            <a:noAutofit/>
          </a:bodyPr>
          <a:lstStyle/>
          <a:p>
            <a:r>
              <a:rPr lang="en-GB" sz="3600" dirty="0" smtClean="0"/>
              <a:t>Networks are everywhere!</a:t>
            </a:r>
            <a:endParaRPr lang="en-GB" sz="3600" i="1" u="sng"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419" t="31959" r="25930" b="36082"/>
          <a:stretch/>
        </p:blipFill>
        <p:spPr bwMode="auto">
          <a:xfrm>
            <a:off x="179512" y="1644037"/>
            <a:ext cx="5684480" cy="2701293"/>
          </a:xfrm>
          <a:prstGeom prst="rect">
            <a:avLst/>
          </a:prstGeom>
          <a:noFill/>
          <a:ln w="9525">
            <a:solidFill>
              <a:schemeClr val="accent3"/>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descr="https://thumbs.dreamstime.com/t/graphic-representation-social-media-network-812656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2636912"/>
            <a:ext cx="5177822" cy="2808312"/>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1030" name="Picture 6" descr="https://proxy.duckduckgo.com/iu/?u=https%3A%2F%2Ftse2.mm.bing.net%2Fth%3Fid%3DOIP.dzrQtaxU8WphU4sn087KBgHaFC%26pid%3DApi&amp;f=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3573016"/>
            <a:ext cx="4514850" cy="3067050"/>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9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584" y="5589240"/>
            <a:ext cx="3096344" cy="1103354"/>
            <a:chOff x="25584" y="5589240"/>
            <a:chExt cx="3096344" cy="1103354"/>
          </a:xfrm>
        </p:grpSpPr>
        <p:sp>
          <p:nvSpPr>
            <p:cNvPr id="10" name="Rectangle 9"/>
            <p:cNvSpPr/>
            <p:nvPr/>
          </p:nvSpPr>
          <p:spPr>
            <a:xfrm>
              <a:off x="107504" y="5877272"/>
              <a:ext cx="2880320" cy="65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github.com/cytoscape/cytoscape-tutorials/raw/gh-pages/assets/images/Cytoscape_3_tutorials_1000.png"/>
            <p:cNvPicPr>
              <a:picLocks noChangeAspect="1" noChangeArrowheads="1"/>
            </p:cNvPicPr>
            <p:nvPr/>
          </p:nvPicPr>
          <p:blipFill rotWithShape="1">
            <a:blip r:embed="rId2">
              <a:extLst>
                <a:ext uri="{28A0092B-C50C-407E-A947-70E740481C1C}">
                  <a14:useLocalDpi xmlns:a14="http://schemas.microsoft.com/office/drawing/2010/main" val="0"/>
                </a:ext>
              </a:extLst>
            </a:blip>
            <a:srcRect r="40667"/>
            <a:stretch/>
          </p:blipFill>
          <p:spPr bwMode="auto">
            <a:xfrm>
              <a:off x="25584" y="5589240"/>
              <a:ext cx="3096344" cy="110335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GB" dirty="0" err="1" smtClean="0"/>
              <a:t>Cytoscape</a:t>
            </a:r>
            <a:r>
              <a:rPr lang="en-GB" dirty="0" smtClean="0"/>
              <a:t>: the ‘no-coding’ option</a:t>
            </a:r>
            <a:endParaRPr lang="en-GB" dirty="0"/>
          </a:p>
        </p:txBody>
      </p:sp>
      <p:sp>
        <p:nvSpPr>
          <p:cNvPr id="5" name="Rectangle 4"/>
          <p:cNvSpPr/>
          <p:nvPr/>
        </p:nvSpPr>
        <p:spPr>
          <a:xfrm>
            <a:off x="3923928" y="6165304"/>
            <a:ext cx="4806280" cy="369332"/>
          </a:xfrm>
          <a:prstGeom prst="rect">
            <a:avLst/>
          </a:prstGeom>
        </p:spPr>
        <p:txBody>
          <a:bodyPr wrap="square">
            <a:spAutoFit/>
          </a:bodyPr>
          <a:lstStyle/>
          <a:p>
            <a:r>
              <a:rPr lang="en-GB" b="1" i="1" dirty="0">
                <a:solidFill>
                  <a:schemeClr val="accent3"/>
                </a:solidFill>
              </a:rPr>
              <a:t>3:</a:t>
            </a:r>
            <a:r>
              <a:rPr lang="en-GB" dirty="0"/>
              <a:t> Which tools can be used for network analysis?</a:t>
            </a:r>
          </a:p>
        </p:txBody>
      </p:sp>
      <p:pic>
        <p:nvPicPr>
          <p:cNvPr id="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2172"/>
          <a:stretch/>
        </p:blipFill>
        <p:spPr bwMode="auto">
          <a:xfrm>
            <a:off x="1187624" y="1844824"/>
            <a:ext cx="7056784" cy="4170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Oval 16"/>
          <p:cNvSpPr/>
          <p:nvPr/>
        </p:nvSpPr>
        <p:spPr>
          <a:xfrm>
            <a:off x="1547664" y="2168860"/>
            <a:ext cx="518867" cy="18002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1147563" y="2525578"/>
            <a:ext cx="518867" cy="32735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3272780"/>
            <a:ext cx="1562100" cy="876300"/>
          </a:xfrm>
          <a:prstGeom prst="rect">
            <a:avLst/>
          </a:prstGeom>
          <a:noFill/>
          <a:ln w="28575">
            <a:solidFill>
              <a:schemeClr val="accent6"/>
            </a:solidFill>
            <a:miter lim="800000"/>
            <a:headEnd/>
            <a:tailEnd/>
          </a:ln>
          <a:extLst>
            <a:ext uri="{909E8E84-426E-40DD-AFC4-6F175D3DCCD1}">
              <a14:hiddenFill xmlns:a14="http://schemas.microsoft.com/office/drawing/2010/main">
                <a:solidFill>
                  <a:schemeClr val="accent1"/>
                </a:solidFill>
              </a14:hiddenFill>
            </a:ext>
          </a:extLst>
        </p:spPr>
      </p:pic>
      <p:cxnSp>
        <p:nvCxnSpPr>
          <p:cNvPr id="20" name="Straight Connector 19"/>
          <p:cNvCxnSpPr>
            <a:stCxn id="18" idx="5"/>
            <a:endCxn id="3076" idx="0"/>
          </p:cNvCxnSpPr>
          <p:nvPr/>
        </p:nvCxnSpPr>
        <p:spPr>
          <a:xfrm>
            <a:off x="1590444" y="2804996"/>
            <a:ext cx="522246" cy="467784"/>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418246" y="3272780"/>
            <a:ext cx="1569578" cy="32735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18792"/>
          <a:stretch/>
        </p:blipFill>
        <p:spPr bwMode="auto">
          <a:xfrm>
            <a:off x="1187624" y="1851061"/>
            <a:ext cx="6192688" cy="4176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Oval 25"/>
          <p:cNvSpPr/>
          <p:nvPr/>
        </p:nvSpPr>
        <p:spPr>
          <a:xfrm>
            <a:off x="1187624" y="2348880"/>
            <a:ext cx="2376264" cy="150776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3347863" y="4525267"/>
            <a:ext cx="4488197" cy="150776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529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07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0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24" grpId="0" animBg="1"/>
      <p:bldP spid="24" grpId="1" animBg="1"/>
      <p:bldP spid="26"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584" y="5589240"/>
            <a:ext cx="3096344" cy="1103354"/>
            <a:chOff x="25584" y="5589240"/>
            <a:chExt cx="3096344" cy="1103354"/>
          </a:xfrm>
        </p:grpSpPr>
        <p:sp>
          <p:nvSpPr>
            <p:cNvPr id="10" name="Rectangle 9"/>
            <p:cNvSpPr/>
            <p:nvPr/>
          </p:nvSpPr>
          <p:spPr>
            <a:xfrm>
              <a:off x="107504" y="5877272"/>
              <a:ext cx="2880320" cy="65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github.com/cytoscape/cytoscape-tutorials/raw/gh-pages/assets/images/Cytoscape_3_tutorials_1000.png"/>
            <p:cNvPicPr>
              <a:picLocks noChangeAspect="1" noChangeArrowheads="1"/>
            </p:cNvPicPr>
            <p:nvPr/>
          </p:nvPicPr>
          <p:blipFill rotWithShape="1">
            <a:blip r:embed="rId2">
              <a:extLst>
                <a:ext uri="{28A0092B-C50C-407E-A947-70E740481C1C}">
                  <a14:useLocalDpi xmlns:a14="http://schemas.microsoft.com/office/drawing/2010/main" val="0"/>
                </a:ext>
              </a:extLst>
            </a:blip>
            <a:srcRect r="40667"/>
            <a:stretch/>
          </p:blipFill>
          <p:spPr bwMode="auto">
            <a:xfrm>
              <a:off x="25584" y="5589240"/>
              <a:ext cx="3096344" cy="110335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GB" dirty="0" err="1" smtClean="0"/>
              <a:t>Cytoscape</a:t>
            </a:r>
            <a:r>
              <a:rPr lang="en-GB" dirty="0" smtClean="0"/>
              <a:t>: the ‘no-coding’ option</a:t>
            </a:r>
            <a:endParaRPr lang="en-GB" dirty="0"/>
          </a:p>
        </p:txBody>
      </p:sp>
      <p:sp>
        <p:nvSpPr>
          <p:cNvPr id="5" name="Rectangle 4"/>
          <p:cNvSpPr/>
          <p:nvPr/>
        </p:nvSpPr>
        <p:spPr>
          <a:xfrm>
            <a:off x="3923928" y="6165304"/>
            <a:ext cx="4806280" cy="369332"/>
          </a:xfrm>
          <a:prstGeom prst="rect">
            <a:avLst/>
          </a:prstGeom>
        </p:spPr>
        <p:txBody>
          <a:bodyPr wrap="square">
            <a:spAutoFit/>
          </a:bodyPr>
          <a:lstStyle/>
          <a:p>
            <a:r>
              <a:rPr lang="en-GB" b="1" i="1" dirty="0">
                <a:solidFill>
                  <a:schemeClr val="accent3"/>
                </a:solidFill>
              </a:rPr>
              <a:t>3:</a:t>
            </a:r>
            <a:r>
              <a:rPr lang="en-GB" dirty="0"/>
              <a:t> Which tools can be used for network analysis?</a:t>
            </a:r>
          </a:p>
        </p:txBody>
      </p:sp>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215" t="4050" r="9525" b="11899"/>
          <a:stretch/>
        </p:blipFill>
        <p:spPr bwMode="auto">
          <a:xfrm>
            <a:off x="1023693" y="1613468"/>
            <a:ext cx="7508747" cy="4263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p:cNvSpPr/>
          <p:nvPr/>
        </p:nvSpPr>
        <p:spPr>
          <a:xfrm>
            <a:off x="1583861" y="1551085"/>
            <a:ext cx="647686" cy="36004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484784"/>
            <a:ext cx="1944216" cy="4441103"/>
          </a:xfrm>
          <a:prstGeom prst="rect">
            <a:avLst/>
          </a:prstGeom>
          <a:noFill/>
          <a:ln w="28575">
            <a:solidFill>
              <a:schemeClr val="accent6"/>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187624" y="2276872"/>
            <a:ext cx="2088232" cy="14401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3419872" y="1988840"/>
            <a:ext cx="5112568" cy="223224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187624" y="2708920"/>
            <a:ext cx="2088232" cy="2160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1187624" y="2852935"/>
            <a:ext cx="2088232" cy="22560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2008318"/>
            <a:ext cx="4968552" cy="2140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798" y="2008318"/>
            <a:ext cx="4983634" cy="2183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10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15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1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4" grpId="1" animBg="1"/>
      <p:bldP spid="17" grpId="0" animBg="1"/>
      <p:bldP spid="19" grpId="0" animBg="1"/>
      <p:bldP spid="19" grpId="1"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5584" y="5589240"/>
            <a:ext cx="3096344" cy="1103354"/>
            <a:chOff x="25584" y="5589240"/>
            <a:chExt cx="3096344" cy="1103354"/>
          </a:xfrm>
        </p:grpSpPr>
        <p:sp>
          <p:nvSpPr>
            <p:cNvPr id="10" name="Rectangle 9"/>
            <p:cNvSpPr/>
            <p:nvPr/>
          </p:nvSpPr>
          <p:spPr>
            <a:xfrm>
              <a:off x="107504" y="5877272"/>
              <a:ext cx="2880320" cy="65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github.com/cytoscape/cytoscape-tutorials/raw/gh-pages/assets/images/Cytoscape_3_tutorials_1000.png"/>
            <p:cNvPicPr>
              <a:picLocks noChangeAspect="1" noChangeArrowheads="1"/>
            </p:cNvPicPr>
            <p:nvPr/>
          </p:nvPicPr>
          <p:blipFill rotWithShape="1">
            <a:blip r:embed="rId3">
              <a:extLst>
                <a:ext uri="{28A0092B-C50C-407E-A947-70E740481C1C}">
                  <a14:useLocalDpi xmlns:a14="http://schemas.microsoft.com/office/drawing/2010/main" val="0"/>
                </a:ext>
              </a:extLst>
            </a:blip>
            <a:srcRect r="40667"/>
            <a:stretch/>
          </p:blipFill>
          <p:spPr bwMode="auto">
            <a:xfrm>
              <a:off x="25584" y="5589240"/>
              <a:ext cx="3096344" cy="110335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GB" dirty="0" err="1" smtClean="0"/>
              <a:t>Cytoscape</a:t>
            </a:r>
            <a:r>
              <a:rPr lang="en-GB" dirty="0" smtClean="0"/>
              <a:t>: the ‘no-coding’ option</a:t>
            </a:r>
            <a:endParaRPr lang="en-GB" dirty="0"/>
          </a:p>
        </p:txBody>
      </p:sp>
      <p:sp>
        <p:nvSpPr>
          <p:cNvPr id="5" name="Rectangle 4"/>
          <p:cNvSpPr/>
          <p:nvPr/>
        </p:nvSpPr>
        <p:spPr>
          <a:xfrm>
            <a:off x="3923928" y="6165304"/>
            <a:ext cx="4806280" cy="369332"/>
          </a:xfrm>
          <a:prstGeom prst="rect">
            <a:avLst/>
          </a:prstGeom>
        </p:spPr>
        <p:txBody>
          <a:bodyPr wrap="square">
            <a:spAutoFit/>
          </a:bodyPr>
          <a:lstStyle/>
          <a:p>
            <a:r>
              <a:rPr lang="en-GB" b="1" i="1" dirty="0">
                <a:solidFill>
                  <a:schemeClr val="accent3"/>
                </a:solidFill>
              </a:rPr>
              <a:t>3:</a:t>
            </a:r>
            <a:r>
              <a:rPr lang="en-GB" dirty="0"/>
              <a:t> Which tools can be used for network analysis?</a:t>
            </a:r>
          </a:p>
        </p:txBody>
      </p:sp>
      <p:sp>
        <p:nvSpPr>
          <p:cNvPr id="3" name="Rectangle 2"/>
          <p:cNvSpPr/>
          <p:nvPr/>
        </p:nvSpPr>
        <p:spPr>
          <a:xfrm>
            <a:off x="2819284" y="4037037"/>
            <a:ext cx="3545714" cy="830997"/>
          </a:xfrm>
          <a:prstGeom prst="rect">
            <a:avLst/>
          </a:prstGeom>
        </p:spPr>
        <p:txBody>
          <a:bodyPr wrap="none">
            <a:spAutoFit/>
          </a:bodyPr>
          <a:lstStyle/>
          <a:p>
            <a:r>
              <a:rPr lang="en-GB" sz="2400" dirty="0">
                <a:hlinkClick r:id="rId4"/>
              </a:rPr>
              <a:t>http://apps.cytoscape.org</a:t>
            </a:r>
            <a:r>
              <a:rPr lang="en-GB" sz="2400" dirty="0" smtClean="0">
                <a:hlinkClick r:id="rId4"/>
              </a:rPr>
              <a:t>/</a:t>
            </a:r>
            <a:endParaRPr lang="en-GB" sz="2400" dirty="0" smtClean="0"/>
          </a:p>
          <a:p>
            <a:endParaRPr lang="en-GB" sz="2400" dirty="0"/>
          </a:p>
        </p:txBody>
      </p:sp>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1524819"/>
            <a:ext cx="6376987" cy="240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260016" y="4523168"/>
            <a:ext cx="2736303" cy="892128"/>
            <a:chOff x="3419873" y="4793227"/>
            <a:chExt cx="2736303" cy="892128"/>
          </a:xfrm>
        </p:grpSpPr>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3" y="4793227"/>
              <a:ext cx="2736303" cy="89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p:nvSpPr>
          <p:spPr>
            <a:xfrm>
              <a:off x="4211960" y="5256276"/>
              <a:ext cx="1944216" cy="328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p:cNvGrpSpPr>
            <a:grpSpLocks noChangeAspect="1"/>
          </p:cNvGrpSpPr>
          <p:nvPr/>
        </p:nvGrpSpPr>
        <p:grpSpPr>
          <a:xfrm>
            <a:off x="4881145" y="4486184"/>
            <a:ext cx="3412103" cy="743016"/>
            <a:chOff x="2319338" y="2938463"/>
            <a:chExt cx="4505325" cy="981075"/>
          </a:xfrm>
        </p:grpSpPr>
        <p:pic>
          <p:nvPicPr>
            <p:cNvPr id="512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9338" y="2938463"/>
              <a:ext cx="4505325"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ectangle 26"/>
            <p:cNvSpPr/>
            <p:nvPr/>
          </p:nvSpPr>
          <p:spPr>
            <a:xfrm>
              <a:off x="3261391" y="3572357"/>
              <a:ext cx="3563272" cy="328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 name="Group 5"/>
          <p:cNvGrpSpPr/>
          <p:nvPr/>
        </p:nvGrpSpPr>
        <p:grpSpPr>
          <a:xfrm>
            <a:off x="3152953" y="5156646"/>
            <a:ext cx="2517775" cy="865187"/>
            <a:chOff x="2555776" y="5300117"/>
            <a:chExt cx="2517775" cy="865187"/>
          </a:xfrm>
        </p:grpSpPr>
        <p:pic>
          <p:nvPicPr>
            <p:cNvPr id="512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776" y="5300117"/>
              <a:ext cx="2517775" cy="865187"/>
            </a:xfrm>
            <a:prstGeom prst="rect">
              <a:avLst/>
            </a:prstGeom>
            <a:solidFill>
              <a:schemeClr val="bg1"/>
            </a:solidFill>
            <a:ln>
              <a:solidFill>
                <a:schemeClr val="bg1"/>
              </a:solidFill>
            </a:ln>
            <a:effectLst/>
          </p:spPr>
        </p:pic>
        <p:sp>
          <p:nvSpPr>
            <p:cNvPr id="4" name="Rectangle 3"/>
            <p:cNvSpPr/>
            <p:nvPr/>
          </p:nvSpPr>
          <p:spPr>
            <a:xfrm>
              <a:off x="3275856" y="5805264"/>
              <a:ext cx="1797695" cy="328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p:cNvGrpSpPr>
            <a:grpSpLocks noChangeAspect="1"/>
          </p:cNvGrpSpPr>
          <p:nvPr/>
        </p:nvGrpSpPr>
        <p:grpSpPr>
          <a:xfrm>
            <a:off x="6825361" y="5157192"/>
            <a:ext cx="2067119" cy="618262"/>
            <a:chOff x="3635896" y="5406995"/>
            <a:chExt cx="3152775" cy="942975"/>
          </a:xfrm>
        </p:grpSpPr>
        <p:pic>
          <p:nvPicPr>
            <p:cNvPr id="5129"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5896" y="5406995"/>
              <a:ext cx="3152775"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tangle 29"/>
            <p:cNvSpPr/>
            <p:nvPr/>
          </p:nvSpPr>
          <p:spPr>
            <a:xfrm>
              <a:off x="4429977" y="5980638"/>
              <a:ext cx="2358694" cy="328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064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igraph</a:t>
            </a:r>
            <a:r>
              <a:rPr lang="en-GB" dirty="0" smtClean="0"/>
              <a:t>: a coding option</a:t>
            </a:r>
            <a:endParaRPr lang="en-GB" dirty="0"/>
          </a:p>
        </p:txBody>
      </p:sp>
      <p:sp>
        <p:nvSpPr>
          <p:cNvPr id="4" name="AutoShape 2" descr="https://igraph.org/img/igraph3.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https://igraph.org/img/igraph4.svg"/>
          <p:cNvSpPr>
            <a:spLocks noChangeAspect="1" noChangeArrowheads="1"/>
          </p:cNvSpPr>
          <p:nvPr/>
        </p:nvSpPr>
        <p:spPr bwMode="auto">
          <a:xfrm>
            <a:off x="155575" y="-160338"/>
            <a:ext cx="333375" cy="3333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Rectangle 6"/>
          <p:cNvSpPr/>
          <p:nvPr/>
        </p:nvSpPr>
        <p:spPr>
          <a:xfrm>
            <a:off x="3923928" y="6165304"/>
            <a:ext cx="4806280" cy="369332"/>
          </a:xfrm>
          <a:prstGeom prst="rect">
            <a:avLst/>
          </a:prstGeom>
        </p:spPr>
        <p:txBody>
          <a:bodyPr wrap="square">
            <a:spAutoFit/>
          </a:bodyPr>
          <a:lstStyle/>
          <a:p>
            <a:r>
              <a:rPr lang="en-GB" b="1" i="1" dirty="0">
                <a:solidFill>
                  <a:schemeClr val="accent3"/>
                </a:solidFill>
              </a:rPr>
              <a:t>3:</a:t>
            </a:r>
            <a:r>
              <a:rPr lang="en-GB" dirty="0"/>
              <a:t> Which tools can be used for network analysis?</a:t>
            </a:r>
          </a:p>
        </p:txBody>
      </p:sp>
      <p:pic>
        <p:nvPicPr>
          <p:cNvPr id="7170" name="Picture 2" descr="Plot the new SVG R logo with ggplot2 | R-blogg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5517232"/>
            <a:ext cx="1492931" cy="11739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proxy.duckduckgo.com/iu/?u=https%3A%2F%2Ftse1.mm.bing.net%2Fth%3Fid%3DOIP.BnBQ9uzEGOp6fS81V2g8jAHaHa%26pid%3DApi&amp;f=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8427" y="5445224"/>
            <a:ext cx="1340768" cy="1340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2895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Other coding tools…</a:t>
            </a:r>
            <a:endParaRPr lang="en-GB" dirty="0"/>
          </a:p>
        </p:txBody>
      </p:sp>
      <p:pic>
        <p:nvPicPr>
          <p:cNvPr id="6" name="Picture 2" descr="Plot the new SVG R logo with ggplot2 | R-blogg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2421224"/>
            <a:ext cx="1492931" cy="11739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proxy.duckduckgo.com/iu/?u=https%3A%2F%2Ftse1.mm.bing.net%2Fth%3Fid%3DOIP.BnBQ9uzEGOp6fS81V2g8jAHaHa%26pid%3DApi&amp;f=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2421224"/>
            <a:ext cx="1340768" cy="1340768"/>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3241123"/>
            <a:ext cx="1695450"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4395008"/>
            <a:ext cx="2736304" cy="63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Straight Connector 17"/>
          <p:cNvCxnSpPr/>
          <p:nvPr/>
        </p:nvCxnSpPr>
        <p:spPr>
          <a:xfrm flipH="1">
            <a:off x="5580112" y="3761992"/>
            <a:ext cx="504056" cy="531440"/>
          </a:xfrm>
          <a:prstGeom prst="line">
            <a:avLst/>
          </a:prstGeom>
          <a:ln w="28575">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06482" y="3783040"/>
            <a:ext cx="445438" cy="531440"/>
          </a:xfrm>
          <a:prstGeom prst="line">
            <a:avLst/>
          </a:prstGeom>
          <a:ln w="28575">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096" name="Group 4095"/>
          <p:cNvGrpSpPr/>
          <p:nvPr/>
        </p:nvGrpSpPr>
        <p:grpSpPr>
          <a:xfrm>
            <a:off x="1475656" y="4509288"/>
            <a:ext cx="1565044" cy="1512000"/>
            <a:chOff x="1691680" y="4653304"/>
            <a:chExt cx="1565044" cy="1512000"/>
          </a:xfrm>
        </p:grpSpPr>
        <p:sp>
          <p:nvSpPr>
            <p:cNvPr id="16" name="Hexagon 15"/>
            <p:cNvSpPr/>
            <p:nvPr/>
          </p:nvSpPr>
          <p:spPr>
            <a:xfrm rot="5400000">
              <a:off x="1724746" y="4671304"/>
              <a:ext cx="1512000" cy="1476000"/>
            </a:xfrm>
            <a:prstGeom prst="hexago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1691680" y="4941168"/>
              <a:ext cx="1565044" cy="584775"/>
            </a:xfrm>
            <a:prstGeom prst="rect">
              <a:avLst/>
            </a:prstGeom>
            <a:noFill/>
          </p:spPr>
          <p:txBody>
            <a:bodyPr wrap="none" rtlCol="0">
              <a:spAutoFit/>
            </a:bodyPr>
            <a:lstStyle/>
            <a:p>
              <a:r>
                <a:rPr lang="en-GB" sz="3200" dirty="0" err="1" smtClean="0">
                  <a:solidFill>
                    <a:schemeClr val="accent6">
                      <a:lumMod val="75000"/>
                    </a:schemeClr>
                  </a:solidFill>
                  <a:latin typeface="Rockwell" panose="02060603020205020403" pitchFamily="18" charset="0"/>
                </a:rPr>
                <a:t>g</a:t>
              </a:r>
              <a:r>
                <a:rPr lang="en-GB" sz="3200" dirty="0" err="1" smtClean="0">
                  <a:ln>
                    <a:solidFill>
                      <a:srgbClr val="FFC000"/>
                    </a:solidFill>
                  </a:ln>
                  <a:solidFill>
                    <a:schemeClr val="accent6">
                      <a:lumMod val="60000"/>
                      <a:lumOff val="40000"/>
                    </a:schemeClr>
                  </a:solidFill>
                  <a:latin typeface="Rockwell" panose="02060603020205020403" pitchFamily="18" charset="0"/>
                </a:rPr>
                <a:t>graph</a:t>
              </a:r>
              <a:endParaRPr lang="en-GB" sz="3200" dirty="0">
                <a:ln>
                  <a:solidFill>
                    <a:srgbClr val="FFC000"/>
                  </a:solidFill>
                </a:ln>
                <a:solidFill>
                  <a:schemeClr val="accent6">
                    <a:lumMod val="60000"/>
                    <a:lumOff val="40000"/>
                  </a:schemeClr>
                </a:solidFill>
                <a:latin typeface="Rockwell" panose="02060603020205020403" pitchFamily="18" charset="0"/>
              </a:endParaRPr>
            </a:p>
          </p:txBody>
        </p:sp>
        <p:sp>
          <p:nvSpPr>
            <p:cNvPr id="19" name="Oval 18"/>
            <p:cNvSpPr/>
            <p:nvPr/>
          </p:nvSpPr>
          <p:spPr>
            <a:xfrm>
              <a:off x="2123728" y="5589240"/>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2267728" y="5813648"/>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2411744" y="5589256"/>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2555760" y="5813648"/>
              <a:ext cx="144000" cy="14400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p:cNvCxnSpPr>
              <a:stCxn id="19" idx="5"/>
              <a:endCxn id="27" idx="0"/>
            </p:cNvCxnSpPr>
            <p:nvPr/>
          </p:nvCxnSpPr>
          <p:spPr>
            <a:xfrm>
              <a:off x="2246640" y="5712152"/>
              <a:ext cx="93088" cy="101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7" idx="0"/>
              <a:endCxn id="28" idx="3"/>
            </p:cNvCxnSpPr>
            <p:nvPr/>
          </p:nvCxnSpPr>
          <p:spPr>
            <a:xfrm flipV="1">
              <a:off x="2339728" y="5712168"/>
              <a:ext cx="93104" cy="10148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8" idx="5"/>
              <a:endCxn id="29" idx="0"/>
            </p:cNvCxnSpPr>
            <p:nvPr/>
          </p:nvCxnSpPr>
          <p:spPr>
            <a:xfrm>
              <a:off x="2534656" y="5712168"/>
              <a:ext cx="93104" cy="10148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8" name="Straight Connector 37"/>
          <p:cNvCxnSpPr/>
          <p:nvPr/>
        </p:nvCxnSpPr>
        <p:spPr>
          <a:xfrm flipH="1">
            <a:off x="1742746" y="3401784"/>
            <a:ext cx="518279" cy="531440"/>
          </a:xfrm>
          <a:prstGeom prst="line">
            <a:avLst/>
          </a:prstGeom>
          <a:ln w="28575">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2627760" y="3761025"/>
            <a:ext cx="111268" cy="633983"/>
          </a:xfrm>
          <a:prstGeom prst="line">
            <a:avLst/>
          </a:prstGeom>
          <a:ln w="28575">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105" name="Rectangle 4104"/>
          <p:cNvSpPr/>
          <p:nvPr/>
        </p:nvSpPr>
        <p:spPr>
          <a:xfrm>
            <a:off x="6660232" y="4869328"/>
            <a:ext cx="1693412" cy="461665"/>
          </a:xfrm>
          <a:prstGeom prst="rect">
            <a:avLst/>
          </a:prstGeom>
        </p:spPr>
        <p:txBody>
          <a:bodyPr wrap="none">
            <a:spAutoFit/>
          </a:bodyPr>
          <a:lstStyle/>
          <a:p>
            <a:r>
              <a:rPr lang="en-GB" sz="2400" b="1" dirty="0" err="1">
                <a:latin typeface="Rockwell" panose="02060603020205020403" pitchFamily="18" charset="0"/>
              </a:rPr>
              <a:t>NetworkX</a:t>
            </a:r>
            <a:endParaRPr lang="en-GB" sz="2400" b="1" dirty="0">
              <a:latin typeface="Rockwell" panose="02060603020205020403" pitchFamily="18" charset="0"/>
            </a:endParaRPr>
          </a:p>
        </p:txBody>
      </p:sp>
      <p:cxnSp>
        <p:nvCxnSpPr>
          <p:cNvPr id="45" name="Straight Connector 44"/>
          <p:cNvCxnSpPr/>
          <p:nvPr/>
        </p:nvCxnSpPr>
        <p:spPr>
          <a:xfrm>
            <a:off x="7020272" y="4027712"/>
            <a:ext cx="202332" cy="684493"/>
          </a:xfrm>
          <a:prstGeom prst="line">
            <a:avLst/>
          </a:prstGeom>
          <a:ln w="28575">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111" name="Picture 10" descr="R/iGraph - XSYS - Institut d'Etudes des Systèmes Complexes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951" y="1462822"/>
            <a:ext cx="848092" cy="848092"/>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4316559" y="1887215"/>
            <a:ext cx="1119537" cy="461665"/>
          </a:xfrm>
          <a:prstGeom prst="rect">
            <a:avLst/>
          </a:prstGeom>
        </p:spPr>
        <p:txBody>
          <a:bodyPr wrap="none">
            <a:spAutoFit/>
          </a:bodyPr>
          <a:lstStyle/>
          <a:p>
            <a:r>
              <a:rPr lang="en-GB" sz="2400" dirty="0" err="1" smtClean="0">
                <a:latin typeface="Rockwell" panose="02060603020205020403" pitchFamily="18" charset="0"/>
              </a:rPr>
              <a:t>igraph</a:t>
            </a:r>
            <a:endParaRPr lang="en-GB" sz="2400" dirty="0">
              <a:latin typeface="Rockwell" panose="02060603020205020403" pitchFamily="18" charset="0"/>
            </a:endParaRPr>
          </a:p>
        </p:txBody>
      </p:sp>
      <p:cxnSp>
        <p:nvCxnSpPr>
          <p:cNvPr id="52" name="Straight Connector 51"/>
          <p:cNvCxnSpPr/>
          <p:nvPr/>
        </p:nvCxnSpPr>
        <p:spPr>
          <a:xfrm flipH="1">
            <a:off x="3668487" y="2348880"/>
            <a:ext cx="360000" cy="360000"/>
          </a:xfrm>
          <a:prstGeom prst="line">
            <a:avLst/>
          </a:prstGeom>
          <a:ln w="28575">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353000" y="2420264"/>
            <a:ext cx="479140" cy="360000"/>
          </a:xfrm>
          <a:prstGeom prst="line">
            <a:avLst/>
          </a:prstGeom>
          <a:ln w="28575">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46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46856" y="1484313"/>
            <a:ext cx="8229600" cy="5502275"/>
          </a:xfrm>
        </p:spPr>
        <p:txBody>
          <a:bodyPr anchor="t">
            <a:normAutofit/>
          </a:bodyPr>
          <a:lstStyle/>
          <a:p>
            <a:pPr marL="0" indent="0">
              <a:buNone/>
            </a:pPr>
            <a:r>
              <a:rPr lang="en-GB" b="1" i="1" dirty="0" smtClean="0">
                <a:solidFill>
                  <a:schemeClr val="accent3"/>
                </a:solidFill>
              </a:rPr>
              <a:t>1:</a:t>
            </a:r>
            <a:r>
              <a:rPr lang="en-GB" dirty="0" smtClean="0"/>
              <a:t> How are networks constructed?</a:t>
            </a:r>
            <a:br>
              <a:rPr lang="en-GB" dirty="0" smtClean="0"/>
            </a:br>
            <a:r>
              <a:rPr lang="en-GB" dirty="0" smtClean="0"/>
              <a:t>	</a:t>
            </a:r>
            <a:r>
              <a:rPr lang="en-GB" i="1" dirty="0" smtClean="0"/>
              <a:t>Nodes &amp; edges, properties, layouts</a:t>
            </a:r>
            <a:r>
              <a:rPr lang="en-GB" dirty="0" smtClean="0"/>
              <a:t/>
            </a:r>
            <a:br>
              <a:rPr lang="en-GB" dirty="0" smtClean="0"/>
            </a:br>
            <a:r>
              <a:rPr lang="en-GB" dirty="0" smtClean="0"/>
              <a:t> </a:t>
            </a:r>
          </a:p>
          <a:p>
            <a:pPr marL="0" indent="0">
              <a:buNone/>
            </a:pPr>
            <a:r>
              <a:rPr lang="en-GB" b="1" i="1" dirty="0">
                <a:solidFill>
                  <a:schemeClr val="accent3"/>
                </a:solidFill>
              </a:rPr>
              <a:t>2: </a:t>
            </a:r>
            <a:r>
              <a:rPr lang="en-GB" dirty="0" smtClean="0"/>
              <a:t>What can we use networks for?</a:t>
            </a:r>
          </a:p>
          <a:p>
            <a:pPr marL="0" indent="0">
              <a:buNone/>
            </a:pPr>
            <a:r>
              <a:rPr lang="en-GB" dirty="0" smtClean="0"/>
              <a:t>	</a:t>
            </a:r>
            <a:r>
              <a:rPr lang="en-GB" i="1" dirty="0" smtClean="0"/>
              <a:t>Distance, topology, communities</a:t>
            </a:r>
            <a:r>
              <a:rPr lang="en-GB" dirty="0" smtClean="0"/>
              <a:t/>
            </a:r>
            <a:br>
              <a:rPr lang="en-GB" dirty="0" smtClean="0"/>
            </a:br>
            <a:r>
              <a:rPr lang="en-GB" dirty="0" smtClean="0"/>
              <a:t> </a:t>
            </a:r>
            <a:endParaRPr lang="en-GB" dirty="0"/>
          </a:p>
          <a:p>
            <a:pPr marL="0" indent="0">
              <a:buNone/>
            </a:pPr>
            <a:r>
              <a:rPr lang="en-GB" b="1" i="1" dirty="0">
                <a:solidFill>
                  <a:schemeClr val="accent3"/>
                </a:solidFill>
              </a:rPr>
              <a:t>3:</a:t>
            </a:r>
            <a:r>
              <a:rPr lang="en-GB" dirty="0" smtClean="0"/>
              <a:t> Which tools can be used for network analysis?</a:t>
            </a:r>
          </a:p>
          <a:p>
            <a:pPr marL="0" indent="0">
              <a:buNone/>
            </a:pPr>
            <a:r>
              <a:rPr lang="en-GB" dirty="0"/>
              <a:t>	</a:t>
            </a:r>
            <a:r>
              <a:rPr lang="en-GB" i="1" dirty="0" err="1" smtClean="0"/>
              <a:t>Cytoscape</a:t>
            </a:r>
            <a:r>
              <a:rPr lang="en-GB" i="1" dirty="0" smtClean="0"/>
              <a:t>, R, Python, graph databases</a:t>
            </a:r>
            <a:endParaRPr lang="en-GB" dirty="0" smtClean="0"/>
          </a:p>
        </p:txBody>
      </p:sp>
      <p:sp>
        <p:nvSpPr>
          <p:cNvPr id="6" name="Title 1"/>
          <p:cNvSpPr txBox="1">
            <a:spLocks/>
          </p:cNvSpPr>
          <p:nvPr/>
        </p:nvSpPr>
        <p:spPr>
          <a:xfrm>
            <a:off x="457200" y="274638"/>
            <a:ext cx="8229600" cy="1143000"/>
          </a:xfrm>
          <a:prstGeom prst="rect">
            <a:avLst/>
          </a:prstGeom>
          <a:ln>
            <a:solidFill>
              <a:schemeClr val="accent4"/>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Intro to Network Analysis in Biology</a:t>
            </a:r>
            <a:endParaRPr lang="en-GB" sz="3600" i="1" u="sng" dirty="0"/>
          </a:p>
        </p:txBody>
      </p:sp>
    </p:spTree>
    <p:extLst>
      <p:ext uri="{BB962C8B-B14F-4D97-AF65-F5344CB8AC3E}">
        <p14:creationId xmlns:p14="http://schemas.microsoft.com/office/powerpoint/2010/main" val="5953714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Further Resources</a:t>
            </a:r>
            <a:endParaRPr lang="en-GB" dirty="0"/>
          </a:p>
        </p:txBody>
      </p:sp>
      <p:sp>
        <p:nvSpPr>
          <p:cNvPr id="3" name="Content Placeholder 2"/>
          <p:cNvSpPr>
            <a:spLocks noGrp="1"/>
          </p:cNvSpPr>
          <p:nvPr>
            <p:ph idx="4294967295"/>
          </p:nvPr>
        </p:nvSpPr>
        <p:spPr>
          <a:xfrm>
            <a:off x="446856" y="1844824"/>
            <a:ext cx="8229600" cy="4525963"/>
          </a:xfrm>
        </p:spPr>
        <p:txBody>
          <a:bodyPr>
            <a:normAutofit fontScale="92500" lnSpcReduction="20000"/>
          </a:bodyPr>
          <a:lstStyle/>
          <a:p>
            <a:r>
              <a:rPr lang="en-GB" dirty="0" err="1" smtClean="0">
                <a:hlinkClick r:id="rId2"/>
              </a:rPr>
              <a:t>Cytoscape</a:t>
            </a:r>
            <a:r>
              <a:rPr lang="en-GB" dirty="0" smtClean="0">
                <a:hlinkClick r:id="rId2"/>
              </a:rPr>
              <a:t> tutorials </a:t>
            </a:r>
            <a:endParaRPr lang="en-GB" dirty="0" smtClean="0"/>
          </a:p>
          <a:p>
            <a:r>
              <a:rPr lang="en-GB" dirty="0" smtClean="0">
                <a:hlinkClick r:id="rId3"/>
              </a:rPr>
              <a:t>Kateto.net </a:t>
            </a:r>
            <a:r>
              <a:rPr lang="en-GB" dirty="0" err="1" smtClean="0">
                <a:hlinkClick r:id="rId3"/>
              </a:rPr>
              <a:t>NetSciX</a:t>
            </a:r>
            <a:r>
              <a:rPr lang="en-GB" dirty="0" smtClean="0">
                <a:hlinkClick r:id="rId3"/>
              </a:rPr>
              <a:t> 2016 Tutorial</a:t>
            </a:r>
            <a:r>
              <a:rPr lang="en-GB" dirty="0" smtClean="0"/>
              <a:t> (</a:t>
            </a:r>
            <a:r>
              <a:rPr lang="en-GB" dirty="0" err="1" smtClean="0"/>
              <a:t>iGraph</a:t>
            </a:r>
            <a:r>
              <a:rPr lang="en-GB" dirty="0" smtClean="0"/>
              <a:t>/R)</a:t>
            </a:r>
          </a:p>
          <a:p>
            <a:r>
              <a:rPr lang="en-GB" dirty="0" smtClean="0">
                <a:hlinkClick r:id="rId4"/>
              </a:rPr>
              <a:t>EBI Network Analysis online training</a:t>
            </a:r>
            <a:r>
              <a:rPr lang="en-GB" dirty="0" smtClean="0"/>
              <a:t/>
            </a:r>
            <a:br>
              <a:rPr lang="en-GB" dirty="0" smtClean="0"/>
            </a:br>
            <a:endParaRPr lang="en-GB" dirty="0"/>
          </a:p>
          <a:p>
            <a:r>
              <a:rPr lang="en-GB" sz="2800" b="1" dirty="0" err="1" smtClean="0"/>
              <a:t>Barabasi</a:t>
            </a:r>
            <a:r>
              <a:rPr lang="en-GB" sz="2800" dirty="0" smtClean="0"/>
              <a:t> &amp; </a:t>
            </a:r>
            <a:r>
              <a:rPr lang="en-GB" sz="2800" dirty="0" err="1" smtClean="0"/>
              <a:t>Oltvai</a:t>
            </a:r>
            <a:r>
              <a:rPr lang="en-GB" sz="2800" dirty="0"/>
              <a:t> </a:t>
            </a:r>
            <a:r>
              <a:rPr lang="en-GB" sz="2800" dirty="0" smtClean="0"/>
              <a:t>(2004), Nature Reviews Genetics, 5: 101-113</a:t>
            </a:r>
          </a:p>
          <a:p>
            <a:r>
              <a:rPr lang="en-GB" sz="2800" dirty="0" err="1" smtClean="0"/>
              <a:t>Almaas</a:t>
            </a:r>
            <a:r>
              <a:rPr lang="en-GB" sz="2800" dirty="0" smtClean="0"/>
              <a:t>, E. (2007), </a:t>
            </a:r>
            <a:r>
              <a:rPr lang="en-US" sz="2800" dirty="0"/>
              <a:t>The Journal of experimental biology, 210(9): </a:t>
            </a:r>
            <a:r>
              <a:rPr lang="en-US" sz="2800" dirty="0" smtClean="0"/>
              <a:t>1548-58</a:t>
            </a:r>
          </a:p>
          <a:p>
            <a:r>
              <a:rPr lang="en-US" sz="2800" dirty="0" err="1" smtClean="0"/>
              <a:t>Csermely</a:t>
            </a:r>
            <a:r>
              <a:rPr lang="en-US" sz="2800" dirty="0" smtClean="0"/>
              <a:t> et al. (2012), </a:t>
            </a:r>
            <a:r>
              <a:rPr lang="en-GB" sz="2800" dirty="0"/>
              <a:t>Pharmacology and </a:t>
            </a:r>
            <a:r>
              <a:rPr lang="en-GB" sz="2800" dirty="0" smtClean="0"/>
              <a:t>Therapeutics, 138(3): 333:408</a:t>
            </a:r>
            <a:br>
              <a:rPr lang="en-GB" sz="2800" dirty="0" smtClean="0"/>
            </a:br>
            <a:endParaRPr lang="en-GB" sz="2800" dirty="0" smtClean="0"/>
          </a:p>
          <a:p>
            <a:endParaRPr lang="en-GB" dirty="0" smtClean="0"/>
          </a:p>
          <a:p>
            <a:endParaRPr lang="en-GB" dirty="0"/>
          </a:p>
        </p:txBody>
      </p:sp>
      <p:sp>
        <p:nvSpPr>
          <p:cNvPr id="6" name="Title 1"/>
          <p:cNvSpPr txBox="1">
            <a:spLocks/>
          </p:cNvSpPr>
          <p:nvPr/>
        </p:nvSpPr>
        <p:spPr>
          <a:xfrm>
            <a:off x="457200" y="274638"/>
            <a:ext cx="8229600" cy="1143000"/>
          </a:xfrm>
          <a:prstGeom prst="rect">
            <a:avLst/>
          </a:prstGeom>
          <a:ln>
            <a:solidFill>
              <a:schemeClr val="accent4"/>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GB" sz="3200" i="1" u="sng" dirty="0"/>
          </a:p>
        </p:txBody>
      </p:sp>
    </p:spTree>
    <p:extLst>
      <p:ext uri="{BB962C8B-B14F-4D97-AF65-F5344CB8AC3E}">
        <p14:creationId xmlns:p14="http://schemas.microsoft.com/office/powerpoint/2010/main" val="23053994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660066"/>
                </a:solidFill>
              </a:rPr>
              <a:t>Thank You! </a:t>
            </a:r>
            <a:endParaRPr lang="en-US" b="1" dirty="0">
              <a:solidFill>
                <a:srgbClr val="660066"/>
              </a:solidFill>
            </a:endParaRPr>
          </a:p>
        </p:txBody>
      </p:sp>
      <p:sp>
        <p:nvSpPr>
          <p:cNvPr id="3" name="Content Placeholder 2"/>
          <p:cNvSpPr>
            <a:spLocks noGrp="1"/>
          </p:cNvSpPr>
          <p:nvPr>
            <p:ph idx="1"/>
          </p:nvPr>
        </p:nvSpPr>
        <p:spPr/>
        <p:txBody>
          <a:bodyPr/>
          <a:lstStyle/>
          <a:p>
            <a:pPr marL="0" indent="0" algn="ctr">
              <a:buNone/>
            </a:pPr>
            <a:r>
              <a:rPr lang="en-US" i="1" dirty="0" smtClean="0"/>
              <a:t>We would like to say a big thank you to the </a:t>
            </a:r>
            <a:r>
              <a:rPr lang="en-US" b="1" dirty="0" smtClean="0">
                <a:solidFill>
                  <a:srgbClr val="008000"/>
                </a:solidFill>
              </a:rPr>
              <a:t>Division of Evolution and Genomic Science </a:t>
            </a:r>
            <a:r>
              <a:rPr lang="en-US" i="1" dirty="0" smtClean="0"/>
              <a:t>for supporting this series, and</a:t>
            </a:r>
            <a:r>
              <a:rPr lang="en-US" dirty="0" smtClean="0"/>
              <a:t> </a:t>
            </a:r>
            <a:r>
              <a:rPr lang="en-US" b="1" dirty="0" smtClean="0">
                <a:solidFill>
                  <a:srgbClr val="008000"/>
                </a:solidFill>
              </a:rPr>
              <a:t>all of you </a:t>
            </a:r>
            <a:r>
              <a:rPr lang="en-US" i="1" dirty="0" smtClean="0"/>
              <a:t>for attending! </a:t>
            </a:r>
          </a:p>
          <a:p>
            <a:pPr marL="0" indent="0" algn="ctr">
              <a:buNone/>
            </a:pPr>
            <a:endParaRPr lang="en-US" dirty="0"/>
          </a:p>
          <a:p>
            <a:pPr marL="0" indent="0" algn="ctr">
              <a:buNone/>
            </a:pPr>
            <a:r>
              <a:rPr lang="en-US" b="1" dirty="0" smtClean="0"/>
              <a:t>Please join us for drinks and chat in the café!</a:t>
            </a:r>
            <a:endParaRPr lang="en-US" b="1" dirty="0"/>
          </a:p>
        </p:txBody>
      </p:sp>
    </p:spTree>
    <p:extLst>
      <p:ext uri="{BB962C8B-B14F-4D97-AF65-F5344CB8AC3E}">
        <p14:creationId xmlns:p14="http://schemas.microsoft.com/office/powerpoint/2010/main" val="116781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a:ln>
            <a:solidFill>
              <a:schemeClr val="accent4"/>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Representing Biological Systems as Networks</a:t>
            </a:r>
            <a:endParaRPr lang="en-GB" sz="3200" i="1" u="sng" dirty="0"/>
          </a:p>
        </p:txBody>
      </p:sp>
      <p:pic>
        <p:nvPicPr>
          <p:cNvPr id="11266" name="Picture 2" descr="https://www.ebi.ac.uk/training/online/sites/ebi.ac.uk.training.online/files/Fig3_yeast_human_interact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99" y="1772816"/>
            <a:ext cx="7844741" cy="36356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95736" y="5589240"/>
            <a:ext cx="4775987" cy="461665"/>
          </a:xfrm>
          <a:prstGeom prst="rect">
            <a:avLst/>
          </a:prstGeom>
          <a:noFill/>
          <a:ln>
            <a:solidFill>
              <a:schemeClr val="accent4"/>
            </a:solidFill>
          </a:ln>
        </p:spPr>
        <p:txBody>
          <a:bodyPr wrap="none" rtlCol="0">
            <a:spAutoFit/>
          </a:bodyPr>
          <a:lstStyle/>
          <a:p>
            <a:r>
              <a:rPr lang="en-GB" sz="2400" dirty="0" smtClean="0"/>
              <a:t>Yeast &amp; human protein ‘</a:t>
            </a:r>
            <a:r>
              <a:rPr lang="en-GB" sz="2400" dirty="0" err="1" smtClean="0"/>
              <a:t>interactome</a:t>
            </a:r>
            <a:r>
              <a:rPr lang="en-GB" sz="2400" dirty="0" smtClean="0"/>
              <a:t>’</a:t>
            </a:r>
          </a:p>
        </p:txBody>
      </p:sp>
      <p:sp>
        <p:nvSpPr>
          <p:cNvPr id="7" name="Rectangle 6"/>
          <p:cNvSpPr/>
          <p:nvPr/>
        </p:nvSpPr>
        <p:spPr>
          <a:xfrm>
            <a:off x="-19040" y="6562338"/>
            <a:ext cx="4572000" cy="307777"/>
          </a:xfrm>
          <a:prstGeom prst="rect">
            <a:avLst/>
          </a:prstGeom>
        </p:spPr>
        <p:txBody>
          <a:bodyPr>
            <a:spAutoFit/>
          </a:bodyPr>
          <a:lstStyle/>
          <a:p>
            <a:r>
              <a:rPr lang="en-GB" sz="1400" dirty="0" err="1"/>
              <a:t>Jeong</a:t>
            </a:r>
            <a:r>
              <a:rPr lang="en-GB" sz="1400" dirty="0"/>
              <a:t> et al. Nature 2001. 411 </a:t>
            </a:r>
            <a:r>
              <a:rPr lang="en-GB" sz="1400" dirty="0" smtClean="0"/>
              <a:t>&amp; </a:t>
            </a:r>
            <a:r>
              <a:rPr lang="en-GB" sz="1400" dirty="0" err="1"/>
              <a:t>Rual</a:t>
            </a:r>
            <a:r>
              <a:rPr lang="en-GB" sz="1400" dirty="0"/>
              <a:t> et al. Nature 2005: </a:t>
            </a:r>
            <a:r>
              <a:rPr lang="en-GB" sz="1400" dirty="0" smtClean="0"/>
              <a:t>437</a:t>
            </a:r>
            <a:endParaRPr lang="en-GB" sz="1400" dirty="0"/>
          </a:p>
        </p:txBody>
      </p:sp>
    </p:spTree>
    <p:extLst>
      <p:ext uri="{BB962C8B-B14F-4D97-AF65-F5344CB8AC3E}">
        <p14:creationId xmlns:p14="http://schemas.microsoft.com/office/powerpoint/2010/main" val="3456951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3600" dirty="0" smtClean="0"/>
              <a:t>Representing Biological Systems as Networks</a:t>
            </a:r>
            <a:endParaRPr lang="en-GB" dirty="0"/>
          </a:p>
        </p:txBody>
      </p:sp>
      <p:pic>
        <p:nvPicPr>
          <p:cNvPr id="10242" name="Picture 2" descr="Typical representation of the network of central carb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587945"/>
            <a:ext cx="4968552" cy="45394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03848" y="6021288"/>
            <a:ext cx="2717411" cy="461665"/>
          </a:xfrm>
          <a:prstGeom prst="rect">
            <a:avLst/>
          </a:prstGeom>
          <a:noFill/>
          <a:ln>
            <a:solidFill>
              <a:schemeClr val="accent4"/>
            </a:solidFill>
          </a:ln>
        </p:spPr>
        <p:txBody>
          <a:bodyPr wrap="none" rtlCol="0">
            <a:spAutoFit/>
          </a:bodyPr>
          <a:lstStyle/>
          <a:p>
            <a:r>
              <a:rPr lang="en-GB" sz="2400" dirty="0" smtClean="0"/>
              <a:t>Glucose metabolism</a:t>
            </a:r>
          </a:p>
        </p:txBody>
      </p:sp>
    </p:spTree>
    <p:extLst>
      <p:ext uri="{BB962C8B-B14F-4D97-AF65-F5344CB8AC3E}">
        <p14:creationId xmlns:p14="http://schemas.microsoft.com/office/powerpoint/2010/main" val="1355823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a:ln>
            <a:solidFill>
              <a:schemeClr val="accent4"/>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Representing Biological Systems as Networks</a:t>
            </a:r>
            <a:endParaRPr lang="en-GB" sz="3200" i="1" u="sng" dirty="0"/>
          </a:p>
        </p:txBody>
      </p:sp>
      <p:pic>
        <p:nvPicPr>
          <p:cNvPr id="12290" name="Picture 2" descr="Initial growth of an infectious contact network. Colored rectangles denote persons of designated age class, and colored arrows denote groups within which the infectious transmission takes place. In this example, from the adult initial seed (large purple rectangle), 2 household contacts (light purple arrows) bring influenza to the middle or high school (blue arrows) where it spreads to other teenagers. Teenagers then spread influenza to children in households who spread it to other children in 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716" y="1492825"/>
            <a:ext cx="5112568" cy="44564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47664" y="6021288"/>
            <a:ext cx="6323591" cy="461665"/>
          </a:xfrm>
          <a:prstGeom prst="rect">
            <a:avLst/>
          </a:prstGeom>
          <a:noFill/>
          <a:ln>
            <a:solidFill>
              <a:schemeClr val="accent4"/>
            </a:solidFill>
          </a:ln>
        </p:spPr>
        <p:txBody>
          <a:bodyPr wrap="none" rtlCol="0">
            <a:spAutoFit/>
          </a:bodyPr>
          <a:lstStyle/>
          <a:p>
            <a:r>
              <a:rPr lang="en-GB" sz="2400" dirty="0" smtClean="0"/>
              <a:t>Model of disease spread in an influenza outbreak</a:t>
            </a:r>
          </a:p>
        </p:txBody>
      </p:sp>
      <p:sp>
        <p:nvSpPr>
          <p:cNvPr id="2" name="Rectangle 1"/>
          <p:cNvSpPr/>
          <p:nvPr/>
        </p:nvSpPr>
        <p:spPr>
          <a:xfrm>
            <a:off x="0" y="6596390"/>
            <a:ext cx="11917680" cy="261610"/>
          </a:xfrm>
          <a:prstGeom prst="rect">
            <a:avLst/>
          </a:prstGeom>
        </p:spPr>
        <p:txBody>
          <a:bodyPr wrap="square">
            <a:spAutoFit/>
          </a:bodyPr>
          <a:lstStyle/>
          <a:p>
            <a:r>
              <a:rPr lang="en-GB" sz="1100" dirty="0"/>
              <a:t>Glass RJ, Glass LM, </a:t>
            </a:r>
            <a:r>
              <a:rPr lang="en-GB" sz="1100" dirty="0" err="1"/>
              <a:t>Beyeler</a:t>
            </a:r>
            <a:r>
              <a:rPr lang="en-GB" sz="1100" dirty="0"/>
              <a:t> WE, Min HJ. Targeted Social Distancing Designs for Pandemic Influenza. </a:t>
            </a:r>
            <a:r>
              <a:rPr lang="en-GB" sz="1100" dirty="0" err="1"/>
              <a:t>Emerg</a:t>
            </a:r>
            <a:r>
              <a:rPr lang="en-GB" sz="1100" dirty="0"/>
              <a:t> Infect Dis. 2006;12(11):1671-1681.</a:t>
            </a:r>
          </a:p>
        </p:txBody>
      </p:sp>
    </p:spTree>
    <p:extLst>
      <p:ext uri="{BB962C8B-B14F-4D97-AF65-F5344CB8AC3E}">
        <p14:creationId xmlns:p14="http://schemas.microsoft.com/office/powerpoint/2010/main" val="30212550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solidFill>
                  <a:prstClr val="black"/>
                </a:solidFill>
              </a:rPr>
              <a:t>Representing Biological Systems as Networks</a:t>
            </a:r>
            <a:endParaRPr lang="en-GB" dirty="0"/>
          </a:p>
        </p:txBody>
      </p:sp>
      <p:pic>
        <p:nvPicPr>
          <p:cNvPr id="13314" name="Picture 2" descr="Fi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310" y="1772816"/>
            <a:ext cx="4191000" cy="3829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704" y="6566500"/>
            <a:ext cx="8484136" cy="276999"/>
          </a:xfrm>
          <a:prstGeom prst="rect">
            <a:avLst/>
          </a:prstGeom>
        </p:spPr>
        <p:txBody>
          <a:bodyPr wrap="square">
            <a:spAutoFit/>
          </a:bodyPr>
          <a:lstStyle/>
          <a:p>
            <a:r>
              <a:rPr lang="en-GB" sz="1200" dirty="0" smtClean="0"/>
              <a:t>A</a:t>
            </a:r>
            <a:r>
              <a:rPr lang="en-GB" sz="1200" dirty="0"/>
              <a:t>. D. </a:t>
            </a:r>
            <a:r>
              <a:rPr lang="en-GB" sz="1200" dirty="0" err="1" smtClean="0"/>
              <a:t>Muscente</a:t>
            </a:r>
            <a:r>
              <a:rPr lang="en-GB" sz="1200" dirty="0" smtClean="0"/>
              <a:t> et al., PNAS 2018</a:t>
            </a:r>
            <a:r>
              <a:rPr lang="en-GB" sz="1200" dirty="0"/>
              <a:t>, 115 (20) 5217-5222</a:t>
            </a:r>
          </a:p>
        </p:txBody>
      </p:sp>
      <p:sp>
        <p:nvSpPr>
          <p:cNvPr id="6" name="TextBox 5"/>
          <p:cNvSpPr txBox="1"/>
          <p:nvPr/>
        </p:nvSpPr>
        <p:spPr>
          <a:xfrm>
            <a:off x="1043608" y="5877272"/>
            <a:ext cx="7059561" cy="461665"/>
          </a:xfrm>
          <a:prstGeom prst="rect">
            <a:avLst/>
          </a:prstGeom>
          <a:noFill/>
          <a:ln>
            <a:solidFill>
              <a:schemeClr val="accent4"/>
            </a:solidFill>
          </a:ln>
        </p:spPr>
        <p:txBody>
          <a:bodyPr wrap="none" rtlCol="0">
            <a:spAutoFit/>
          </a:bodyPr>
          <a:lstStyle/>
          <a:p>
            <a:r>
              <a:rPr lang="en-GB" sz="2400" dirty="0" smtClean="0"/>
              <a:t>Quantifying ecological extinction using the fossil record</a:t>
            </a:r>
          </a:p>
        </p:txBody>
      </p:sp>
    </p:spTree>
    <p:extLst>
      <p:ext uri="{BB962C8B-B14F-4D97-AF65-F5344CB8AC3E}">
        <p14:creationId xmlns:p14="http://schemas.microsoft.com/office/powerpoint/2010/main" val="3400205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4784"/>
            <a:ext cx="8229600" cy="4525963"/>
          </a:xfrm>
        </p:spPr>
        <p:txBody>
          <a:bodyPr anchor="t">
            <a:normAutofit/>
          </a:bodyPr>
          <a:lstStyle/>
          <a:p>
            <a:pPr marL="0" indent="0">
              <a:buNone/>
            </a:pPr>
            <a:r>
              <a:rPr lang="en-GB" b="1" i="1" dirty="0" smtClean="0">
                <a:solidFill>
                  <a:schemeClr val="accent3"/>
                </a:solidFill>
              </a:rPr>
              <a:t>1:</a:t>
            </a:r>
            <a:r>
              <a:rPr lang="en-GB" dirty="0" smtClean="0"/>
              <a:t> How are networks constructed?</a:t>
            </a:r>
            <a:br>
              <a:rPr lang="en-GB" dirty="0" smtClean="0"/>
            </a:br>
            <a:r>
              <a:rPr lang="en-GB" dirty="0" smtClean="0"/>
              <a:t/>
            </a:r>
            <a:br>
              <a:rPr lang="en-GB" dirty="0" smtClean="0"/>
            </a:br>
            <a:endParaRPr lang="en-GB" dirty="0" smtClean="0"/>
          </a:p>
          <a:p>
            <a:pPr marL="0" indent="0">
              <a:buNone/>
            </a:pPr>
            <a:r>
              <a:rPr lang="en-GB" b="1" i="1" dirty="0" smtClean="0">
                <a:solidFill>
                  <a:schemeClr val="accent3"/>
                </a:solidFill>
              </a:rPr>
              <a:t>2: </a:t>
            </a:r>
            <a:r>
              <a:rPr lang="en-GB" dirty="0" smtClean="0"/>
              <a:t>What can we use networks for?</a:t>
            </a:r>
          </a:p>
          <a:p>
            <a:pPr marL="0" indent="0">
              <a:buNone/>
            </a:pPr>
            <a:r>
              <a:rPr lang="en-GB" dirty="0" smtClean="0"/>
              <a:t/>
            </a:r>
            <a:br>
              <a:rPr lang="en-GB" dirty="0" smtClean="0"/>
            </a:br>
            <a:endParaRPr lang="en-GB" dirty="0" smtClean="0"/>
          </a:p>
          <a:p>
            <a:pPr marL="0" indent="0">
              <a:buNone/>
            </a:pPr>
            <a:r>
              <a:rPr lang="en-GB" b="1" i="1" dirty="0" smtClean="0">
                <a:solidFill>
                  <a:schemeClr val="accent3"/>
                </a:solidFill>
              </a:rPr>
              <a:t>3:</a:t>
            </a:r>
            <a:r>
              <a:rPr lang="en-GB" dirty="0" smtClean="0"/>
              <a:t> Which tools can be used for network analysis?</a:t>
            </a:r>
          </a:p>
        </p:txBody>
      </p:sp>
      <p:sp>
        <p:nvSpPr>
          <p:cNvPr id="6" name="Title 1"/>
          <p:cNvSpPr txBox="1">
            <a:spLocks/>
          </p:cNvSpPr>
          <p:nvPr/>
        </p:nvSpPr>
        <p:spPr>
          <a:xfrm>
            <a:off x="457200" y="274638"/>
            <a:ext cx="8229600" cy="1143000"/>
          </a:xfrm>
          <a:prstGeom prst="rect">
            <a:avLst/>
          </a:prstGeom>
          <a:ln>
            <a:solidFill>
              <a:schemeClr val="accent4"/>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Intro to Network Analysis in Biology</a:t>
            </a:r>
            <a:endParaRPr lang="en-GB" sz="3200" i="1" u="sng" dirty="0"/>
          </a:p>
        </p:txBody>
      </p:sp>
    </p:spTree>
    <p:extLst>
      <p:ext uri="{BB962C8B-B14F-4D97-AF65-F5344CB8AC3E}">
        <p14:creationId xmlns:p14="http://schemas.microsoft.com/office/powerpoint/2010/main" val="19421747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3688" y="3068960"/>
            <a:ext cx="5900654" cy="584775"/>
          </a:xfrm>
          <a:prstGeom prst="rect">
            <a:avLst/>
          </a:prstGeom>
          <a:ln>
            <a:solidFill>
              <a:schemeClr val="accent3"/>
            </a:solidFill>
          </a:ln>
        </p:spPr>
        <p:txBody>
          <a:bodyPr wrap="none">
            <a:spAutoFit/>
          </a:bodyPr>
          <a:lstStyle/>
          <a:p>
            <a:r>
              <a:rPr lang="en-GB" sz="3200" b="1" i="1" dirty="0">
                <a:solidFill>
                  <a:schemeClr val="accent3"/>
                </a:solidFill>
              </a:rPr>
              <a:t>1:</a:t>
            </a:r>
            <a:r>
              <a:rPr lang="en-GB" sz="3200" dirty="0"/>
              <a:t> How are networks constructed?</a:t>
            </a:r>
          </a:p>
        </p:txBody>
      </p:sp>
    </p:spTree>
    <p:extLst>
      <p:ext uri="{BB962C8B-B14F-4D97-AF65-F5344CB8AC3E}">
        <p14:creationId xmlns:p14="http://schemas.microsoft.com/office/powerpoint/2010/main" val="35191535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998</TotalTime>
  <Words>2360</Words>
  <Application>Microsoft Office PowerPoint</Application>
  <PresentationFormat>On-screen Show (4:3)</PresentationFormat>
  <Paragraphs>435</Paragraphs>
  <Slides>37</Slides>
  <Notes>24</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P(egs) bioinformatics for Postgrads</vt:lpstr>
      <vt:lpstr> Intro to Network Analysis</vt:lpstr>
      <vt:lpstr>Networks are everywhere!</vt:lpstr>
      <vt:lpstr>PowerPoint Presentation</vt:lpstr>
      <vt:lpstr>Representing Biological Systems as Networks</vt:lpstr>
      <vt:lpstr>PowerPoint Presentation</vt:lpstr>
      <vt:lpstr>Representing Biological Systems as Networks</vt:lpstr>
      <vt:lpstr>PowerPoint Presentation</vt:lpstr>
      <vt:lpstr>PowerPoint Presentation</vt:lpstr>
      <vt:lpstr>Networks are composed of  nodes and edges</vt:lpstr>
      <vt:lpstr>Networks are mathematical graphs</vt:lpstr>
      <vt:lpstr>Networks are mathematical graphs</vt:lpstr>
      <vt:lpstr>Networks can be directed or undirected</vt:lpstr>
      <vt:lpstr>Networks can be weighted or unweighted</vt:lpstr>
      <vt:lpstr>Attributes are used to describe nodes and edges</vt:lpstr>
      <vt:lpstr>PowerPoint Presentation</vt:lpstr>
      <vt:lpstr>Shortest path (d) describes the  distance between two nodes</vt:lpstr>
      <vt:lpstr>Shortest path (d) describes the  distance between two nodes</vt:lpstr>
      <vt:lpstr>Highly connected nodes are called hubs</vt:lpstr>
      <vt:lpstr>Functionally related nodes organise into communities</vt:lpstr>
      <vt:lpstr>Functionally related nodes organise into communities</vt:lpstr>
      <vt:lpstr>PowerPoint Presentation</vt:lpstr>
      <vt:lpstr>Data for Network Construction</vt:lpstr>
      <vt:lpstr>Example data: Protein-protein interaction network in budding yeast</vt:lpstr>
      <vt:lpstr>Cytoscape: the ‘no-coding’ option</vt:lpstr>
      <vt:lpstr>Cytoscape: the ‘no-coding’ option</vt:lpstr>
      <vt:lpstr>Cytoscape: the ‘no-coding’ option</vt:lpstr>
      <vt:lpstr>Cytoscape: the ‘no-coding’ option</vt:lpstr>
      <vt:lpstr>Cytoscape: the ‘no-coding’ option</vt:lpstr>
      <vt:lpstr>Cytoscape: the ‘no-coding’ option</vt:lpstr>
      <vt:lpstr>Cytoscape: the ‘no-coding’ option</vt:lpstr>
      <vt:lpstr>Cytoscape: the ‘no-coding’ option</vt:lpstr>
      <vt:lpstr>igraph: a coding option</vt:lpstr>
      <vt:lpstr>Other coding tools…</vt:lpstr>
      <vt:lpstr>PowerPoint Presentation</vt:lpstr>
      <vt:lpstr>Further Resources</vt:lpstr>
      <vt:lpstr>Thank You! </vt:lpstr>
    </vt:vector>
  </TitlesOfParts>
  <Company>University of Manchester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P(egs) bioinformatics for Postgrads</dc:title>
  <dc:creator>Joanne Watson</dc:creator>
  <cp:lastModifiedBy>Joanne Watson</cp:lastModifiedBy>
  <cp:revision>72</cp:revision>
  <dcterms:created xsi:type="dcterms:W3CDTF">2019-06-05T13:10:52Z</dcterms:created>
  <dcterms:modified xsi:type="dcterms:W3CDTF">2019-06-16T14:46:40Z</dcterms:modified>
</cp:coreProperties>
</file>